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302" r:id="rId5"/>
    <p:sldId id="303" r:id="rId6"/>
    <p:sldId id="304" r:id="rId7"/>
    <p:sldId id="259" r:id="rId8"/>
    <p:sldId id="267" r:id="rId9"/>
    <p:sldId id="262" r:id="rId10"/>
    <p:sldId id="260" r:id="rId11"/>
    <p:sldId id="261" r:id="rId12"/>
    <p:sldId id="263" r:id="rId13"/>
    <p:sldId id="265" r:id="rId14"/>
    <p:sldId id="266" r:id="rId15"/>
    <p:sldId id="268" r:id="rId16"/>
    <p:sldId id="269" r:id="rId17"/>
    <p:sldId id="270" r:id="rId18"/>
    <p:sldId id="271" r:id="rId19"/>
    <p:sldId id="274" r:id="rId20"/>
    <p:sldId id="272" r:id="rId21"/>
    <p:sldId id="275" r:id="rId22"/>
    <p:sldId id="273" r:id="rId23"/>
    <p:sldId id="276" r:id="rId24"/>
    <p:sldId id="278" r:id="rId25"/>
    <p:sldId id="277" r:id="rId26"/>
    <p:sldId id="279" r:id="rId27"/>
    <p:sldId id="280" r:id="rId28"/>
    <p:sldId id="281" r:id="rId29"/>
    <p:sldId id="282" r:id="rId30"/>
    <p:sldId id="283" r:id="rId31"/>
    <p:sldId id="285" r:id="rId32"/>
    <p:sldId id="286" r:id="rId33"/>
    <p:sldId id="311" r:id="rId34"/>
    <p:sldId id="312" r:id="rId35"/>
    <p:sldId id="313"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15" r:id="rId51"/>
    <p:sldId id="301" r:id="rId52"/>
    <p:sldId id="31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9552B-180E-7347-2814-1D49C3ABADF9}" v="157" dt="2024-09-26T01:41:45.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5T23:42:35.82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18163 5032 16383 0 0,'-2'0'0'0'0,"-7"0"0"0"0,-17 0 0 0 0,-26 0 0 0 0,-35 0 0 0 0,-40 0 0 0 0,-20 0 0 0 0,-11 0 0 0 0,-8 0 0 0 0,-7 1 0 0 0,-5 5 0 0 0,-5 5 0 0 0,0 5 0 0 0,5 4 0 0 0,13 6 0 0 0,22 4 0 0 0,25 3 0 0 0,29 4 0 0 0,23 6 0 0 0,17 9 0 0 0,9 16 0 0 0,1 23 0 0 0,-3 19 0 0 0,-4 17 0 0 0,0 9 0 0 0,6 1 0 0 0,9-4 0 0 0,9-12 0 0 0,17-11 0 0 0,21-8 0 0 0,26-5 0 0 0,24-3 0 0 0,23 0 0 0 0,23-3 0 0 0,20-2 0 0 0,13-5 0 0 0,6-7 0 0 0,0-6 0 0 0,-4-6 0 0 0,-2-6 0 0 0,1-6 0 0 0,7-4 0 0 0,8-4 0 0 0,20-6 0 0 0,27-9 0 0 0,29-10 0 0 0,34-8 0 0 0,31-13 0 0 0,14-18 0 0 0,3-16 0 0 0,1-15 0 0 0,-10-6 0 0 0,-18 0 0 0 0,-24 1 0 0 0,-24 3 0 0 0,-28 4 0 0 0,-28 5 0 0 0,-29 7 0 0 0,-24 5 0 0 0,-19 4 0 0 0,-11 1 0 0 0,-6 1 0 0 0,-4-1 0 0 0,-1-1 0 0 0,-6-2 0 0 0,-6-3 0 0 0,-8-4 0 0 0,-10-5 0 0 0,-9-6 0 0 0,-10-5 0 0 0,-10-1 0 0 0,-10 1 0 0 0,-10 3 0 0 0,-13 3 0 0 0,-17 1 0 0 0,-16-1 0 0 0,-12-1 0 0 0,-8-2 0 0 0,-2 1 0 0 0,-3-2 0 0 0,-1-4 0 0 0,-2-5 0 0 0,0-9 0 0 0,0-5 0 0 0,6 2 0 0 0,3 7 0 0 0,3 7 0 0 0,-1 8 0 0 0,-4 4 0 0 0,-6 2 0 0 0,-10-3 0 0 0,-9-3 0 0 0,-10-2 0 0 0,-6 1 0 0 0,-5 1 0 0 0,-5 3 0 0 0,-3 1 0 0 0,-2 0 0 0 0,-3-1 0 0 0,0 1 0 0 0,-1 4 0 0 0,-3 3 0 0 0,-6 5 0 0 0,-6 4 0 0 0,-4 2 0 0 0,-4 3 0 0 0,1 2 0 0 0,3 1 0 0 0,8 2 0 0 0,9 2 0 0 0,9 2 0 0 0,6 4 0 0 0,2 3 0 0 0,0 4 0 0 0,-1 2 0 0 0,0 1 0 0 0,2 1 0 0 0,3 1 0 0 0,6 0 0 0 0,6-1 0 0 0,9 2 0 0 0,7 2 0 0 0,4 3 0 0 0,2 4 0 0 0,-1 3 0 0 0,-4 2 0 0 0,-3 0 0 0 0,-2-2 0 0 0,0-1 0 0 0,2-1 0 0 0,0 0 0 0 0,3-2 0 0 0,8-1 0 0 0,13-2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lis.alberta.ca/not-sure-where-to-start/i-am-a-high-school-student/" TargetMode="External"/><Relationship Id="rId2" Type="http://schemas.openxmlformats.org/officeDocument/2006/relationships/hyperlink" Target="https://www.myblueprint.ca/cbe"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s://www.ulethbridge.ca/career-bridge/career-services/learn-about-careers/what-can-i-do-with-my-major" TargetMode="External"/><Relationship Id="rId2" Type="http://schemas.openxmlformats.org/officeDocument/2006/relationships/hyperlink" Target="https://www.ucalgary.ca/career-personal-development/advising/plan-your-career"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hyperlink" Target="https://www.ulethbridge.ca/future-student/fall-open-house?gclid=EAIaIQobChMIxeS9j_ffgQMVIDWtBh2e_QYsEAAYAiAAEgKsIvD_BwE" TargetMode="External"/><Relationship Id="rId3" Type="http://schemas.openxmlformats.org/officeDocument/2006/relationships/hyperlink" Target="https://ambrose.edu/openhouse" TargetMode="External"/><Relationship Id="rId7" Type="http://schemas.openxmlformats.org/officeDocument/2006/relationships/hyperlink" Target="https://choose.bowvalleycollege.ca/openhouse/?utm_source=google&amp;utm_medium=cpc&amp;utm_campaign=BVC+-+Fall+Open+House+2023+-+Google+-+Search+-+Direct+Response&amp;gclid=EAIaIQobChMIoeTGofbfgQMVkxCtBh2KCwZ3EAAYASAAEgIJmPD_BwE" TargetMode="External"/><Relationship Id="rId2" Type="http://schemas.openxmlformats.org/officeDocument/2006/relationships/hyperlink" Target="https://www.mtroyal.ca/Admission/OpenHouse/index.htm" TargetMode="External"/><Relationship Id="rId1" Type="http://schemas.openxmlformats.org/officeDocument/2006/relationships/slideLayout" Target="../slideLayouts/slideLayout2.xml"/><Relationship Id="rId6" Type="http://schemas.openxmlformats.org/officeDocument/2006/relationships/hyperlink" Target="https://www.auarts.ca/our-campus/campus-tour-and-events/open-house" TargetMode="External"/><Relationship Id="rId5" Type="http://schemas.openxmlformats.org/officeDocument/2006/relationships/hyperlink" Target="https://www.ucalgary.ca/future-students/undergraduate/events/open-house?gclid=EAIaIQobChMIgLXZ0vffgQMV8wh9Ch220QxIEAAYASAAEgLpSfD_BwE" TargetMode="External"/><Relationship Id="rId4" Type="http://schemas.openxmlformats.org/officeDocument/2006/relationships/hyperlink" Target="https://www.ualberta.ca/en/admissions/events/open-house/index.html" TargetMode="External"/><Relationship Id="rId9" Type="http://schemas.openxmlformats.org/officeDocument/2006/relationships/hyperlink" Target="https://www.sait.ca/open-house?gclid=EAIaIQobChMIqr63pPjfgQMVyhKtBh0BPQysEAAYAiAAEgJK3vD_Bw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transferalberta.alberta.ca/transfer-alberta-search/#/searchTypeStep"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public.education.alberta.ca/PASI/mypass/welcome"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https://www.educationplannerbc.ca/" TargetMode="External"/><Relationship Id="rId2" Type="http://schemas.openxmlformats.org/officeDocument/2006/relationships/hyperlink" Target="https://www.applyalberta.ca/" TargetMode="External"/><Relationship Id="rId1" Type="http://schemas.openxmlformats.org/officeDocument/2006/relationships/slideLayout" Target="../slideLayouts/slideLayout2.xml"/><Relationship Id="rId4" Type="http://schemas.openxmlformats.org/officeDocument/2006/relationships/hyperlink" Target="https://www.ouac.on.ca/"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you.ubc.ca/applying-ubc/how-to-apply/personal-profile/" TargetMode="External"/><Relationship Id="rId2" Type="http://schemas.openxmlformats.org/officeDocument/2006/relationships/hyperlink" Target="https://acuityinsights.app/caspe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applyalberta.ca/" TargetMode="External"/><Relationship Id="rId2" Type="http://schemas.openxmlformats.org/officeDocument/2006/relationships/hyperlink" Target="https://account.alberta.c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ucalgary.ca/future-students/undergraduate/admissions/how-to-apply/approved-options#accepted-locally-developed-courses"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bowvalleycollege.ca/student-resources/academic-services/transfer-credits/transfer-agreement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bowvalleycollege.ca/student-resources/academic-services/transfer-credits/transfer-agreements"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bowvalleycollege.ca/student-resources/academic-services/transfer-credits/transfer-agreements"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ualberta.ca/admissions/undergraduate/resources/application-resources.html?" TargetMode="External"/><Relationship Id="rId13" Type="http://schemas.openxmlformats.org/officeDocument/2006/relationships/hyperlink" Target="https://you.ubc.ca/applying-ubc/how-to-apply/" TargetMode="External"/><Relationship Id="rId18" Type="http://schemas.openxmlformats.org/officeDocument/2006/relationships/hyperlink" Target="https://www.mtroyal.ca/Admission/how_to_apply_for_admission.htm" TargetMode="External"/><Relationship Id="rId26" Type="http://schemas.openxmlformats.org/officeDocument/2006/relationships/hyperlink" Target="https://www.sait.ca/indigenous-students" TargetMode="External"/><Relationship Id="rId3" Type="http://schemas.openxmlformats.org/officeDocument/2006/relationships/hyperlink" Target="https://www.ucalgary.ca/live-uc-ucalgary-site/sites/default/files/teams/15/Domestic-VB-2025-web.pdf" TargetMode="External"/><Relationship Id="rId21" Type="http://schemas.openxmlformats.org/officeDocument/2006/relationships/hyperlink" Target="https://www.mtroyal.ca/Admission/AdmissionRequirements/indigenous_applicants.htm" TargetMode="External"/><Relationship Id="rId7" Type="http://schemas.openxmlformats.org/officeDocument/2006/relationships/hyperlink" Target="https://www.ucalgary.ca/registrar/finances/awards/apply" TargetMode="External"/><Relationship Id="rId12" Type="http://schemas.openxmlformats.org/officeDocument/2006/relationships/hyperlink" Target="https://www.ualberta.ca/admissions/undergraduate/tuition-and-scholarships/scholarships-and-awards/index.html?" TargetMode="External"/><Relationship Id="rId17" Type="http://schemas.openxmlformats.org/officeDocument/2006/relationships/hyperlink" Target="https://students.ubc.ca/enrolment/finances/awards-scholarships-bursaries" TargetMode="External"/><Relationship Id="rId25" Type="http://schemas.openxmlformats.org/officeDocument/2006/relationships/hyperlink" Target="https://www.sait.ca/why-study-at-sait/viewbook" TargetMode="External"/><Relationship Id="rId2" Type="http://schemas.openxmlformats.org/officeDocument/2006/relationships/hyperlink" Target="https://www.ucalgary.ca/live-uc-ucalgary-site/sites/default/files/teams/15/Application-Walkthrough-International.pdf" TargetMode="External"/><Relationship Id="rId16" Type="http://schemas.openxmlformats.org/officeDocument/2006/relationships/hyperlink" Target="https://you.ubc.ca/applying-ubc/how-to-apply/personal-profile/" TargetMode="External"/><Relationship Id="rId20" Type="http://schemas.openxmlformats.org/officeDocument/2006/relationships/hyperlink" Target="https://www.mtroyal.ca/Applications/ProgramsOffered/" TargetMode="External"/><Relationship Id="rId1" Type="http://schemas.openxmlformats.org/officeDocument/2006/relationships/slideLayout" Target="../slideLayouts/slideLayout2.xml"/><Relationship Id="rId6" Type="http://schemas.openxmlformats.org/officeDocument/2006/relationships/hyperlink" Target="https://ucalgary.ca/future-students/undergraduate/approved-options" TargetMode="External"/><Relationship Id="rId11" Type="http://schemas.openxmlformats.org/officeDocument/2006/relationships/hyperlink" Target="https://www.ualberta.ca/admissions/undergraduate/admission/admission-requirements/competitive-requirements.html?" TargetMode="External"/><Relationship Id="rId24" Type="http://schemas.openxmlformats.org/officeDocument/2006/relationships/hyperlink" Target="https://www.sait.ca/admissions/how-to-apply-checklist" TargetMode="External"/><Relationship Id="rId5" Type="http://schemas.openxmlformats.org/officeDocument/2006/relationships/hyperlink" Target="https://www.ucalgary.ca/future-students/undergraduate/requirements" TargetMode="External"/><Relationship Id="rId15" Type="http://schemas.openxmlformats.org/officeDocument/2006/relationships/hyperlink" Target="https://you.ubc.ca/wp-content/uploads/2023/09/2024_UBCIndigenousHandbook.pdf" TargetMode="External"/><Relationship Id="rId23" Type="http://schemas.openxmlformats.org/officeDocument/2006/relationships/hyperlink" Target="https://www.mtroyal.ca/Admission/FinancingYourEducation/ScholarshipsBursaries/applyawards.htm" TargetMode="External"/><Relationship Id="rId28" Type="http://schemas.openxmlformats.org/officeDocument/2006/relationships/hyperlink" Target="https://www.sait.ca/tuition-and-financial-aid/student-awards" TargetMode="External"/><Relationship Id="rId10" Type="http://schemas.openxmlformats.org/officeDocument/2006/relationships/hyperlink" Target="https://www.ualberta.ca/en/admissions/media-library/uai-assets/docs/viewbook-2025-26/ua_handbook_indigenous_f-2025-26.pdf" TargetMode="External"/><Relationship Id="rId19" Type="http://schemas.openxmlformats.org/officeDocument/2006/relationships/hyperlink" Target="https://issuu.com/mountroyaluniversity/docs/mru-viewbook_2025-26" TargetMode="External"/><Relationship Id="rId4" Type="http://schemas.openxmlformats.org/officeDocument/2006/relationships/hyperlink" Target="https://www.ucalgary.ca/live-uc-ucalgary-site/sites/default/files/teams/15/2025-indigenous-viewbook.pdf" TargetMode="External"/><Relationship Id="rId9" Type="http://schemas.openxmlformats.org/officeDocument/2006/relationships/hyperlink" Target="https://www.ualberta.ca/en/admissions/media-library/uai-assets/docs/viewbook-2025-26/uofa_undergrad_2025-26.pdf" TargetMode="External"/><Relationship Id="rId14" Type="http://schemas.openxmlformats.org/officeDocument/2006/relationships/hyperlink" Target="https://you.ubc.ca/wp-content/uploads/2024/09/2025_UBCStudentGuide_web.pdf" TargetMode="External"/><Relationship Id="rId22" Type="http://schemas.openxmlformats.org/officeDocument/2006/relationships/hyperlink" Target="https://www.mtroyal.ca/Admission/admission-requirements-table.htm" TargetMode="External"/><Relationship Id="rId27" Type="http://schemas.openxmlformats.org/officeDocument/2006/relationships/hyperlink" Target="https://www.sait.ca/admissions/meeting-requirements/admission-requirement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lis.alberta.ca/explore-education-and-training/pay-for-your-education/budget-for-student-lif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studentaid.alberta.ca/"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calgaryfoundation.org/student-awards/" TargetMode="External"/><Relationship Id="rId2" Type="http://schemas.openxmlformats.org/officeDocument/2006/relationships/hyperlink" Target="https://www.educationmatters.ca/" TargetMode="Externa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2" Type="http://schemas.openxmlformats.org/officeDocument/2006/relationships/hyperlink" Target="https://studentaid.alberta.ca/scholarships-and-awards/alexander-rutherford-scholarshi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scholarshipscanada.com/" TargetMode="External"/><Relationship Id="rId2" Type="http://schemas.openxmlformats.org/officeDocument/2006/relationships/hyperlink" Target="https://yconic.com/" TargetMode="External"/><Relationship Id="rId1" Type="http://schemas.openxmlformats.org/officeDocument/2006/relationships/slideLayout" Target="../slideLayouts/slideLayout2.xml"/><Relationship Id="rId5" Type="http://schemas.openxmlformats.org/officeDocument/2006/relationships/hyperlink" Target="https://studentaid.alberta.ca/scholarships/" TargetMode="External"/><Relationship Id="rId4" Type="http://schemas.openxmlformats.org/officeDocument/2006/relationships/hyperlink" Target="https://scholartree.ca/"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hyperlink" Target="https://www.sait.ca/programs-and-courses/certificate-programs" TargetMode="External"/><Relationship Id="rId2" Type="http://schemas.openxmlformats.org/officeDocument/2006/relationships/hyperlink" Target="https://www.mtroyal.ca/ContinuingEducation/index.htm" TargetMode="External"/><Relationship Id="rId1" Type="http://schemas.openxmlformats.org/officeDocument/2006/relationships/slideLayout" Target="../slideLayouts/slideLayout2.xml"/><Relationship Id="rId5" Type="http://schemas.openxmlformats.org/officeDocument/2006/relationships/hyperlink" Target="https://school.cbe.ab.ca/school/cbe-learn/registration/register/returning-grade-12-students/Pages/Default.aspx" TargetMode="External"/><Relationship Id="rId4" Type="http://schemas.openxmlformats.org/officeDocument/2006/relationships/hyperlink" Target="https://www.chinooklearningservices.com/High-School-Upgrading.html"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stmu.ca/" TargetMode="External"/><Relationship Id="rId3" Type="http://schemas.openxmlformats.org/officeDocument/2006/relationships/hyperlink" Target="https://bowvalleycollege.ca/" TargetMode="External"/><Relationship Id="rId7" Type="http://schemas.openxmlformats.org/officeDocument/2006/relationships/hyperlink" Target="https://ambrose.edu/" TargetMode="External"/><Relationship Id="rId2" Type="http://schemas.openxmlformats.org/officeDocument/2006/relationships/hyperlink" Target="https://www.sait.ca/" TargetMode="External"/><Relationship Id="rId1" Type="http://schemas.openxmlformats.org/officeDocument/2006/relationships/slideLayout" Target="../slideLayouts/slideLayout2.xml"/><Relationship Id="rId6" Type="http://schemas.openxmlformats.org/officeDocument/2006/relationships/hyperlink" Target="https://www.auarts.ca/" TargetMode="External"/><Relationship Id="rId5" Type="http://schemas.openxmlformats.org/officeDocument/2006/relationships/hyperlink" Target="https://www.mtroyal.ca/" TargetMode="External"/><Relationship Id="rId4" Type="http://schemas.openxmlformats.org/officeDocument/2006/relationships/hyperlink" Target="https://www.ucalgary.c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10237" y="2280094"/>
            <a:ext cx="4613382" cy="2476376"/>
          </a:xfrm>
        </p:spPr>
        <p:txBody>
          <a:bodyPr anchor="t">
            <a:normAutofit/>
          </a:bodyPr>
          <a:lstStyle/>
          <a:p>
            <a:pPr algn="l"/>
            <a:r>
              <a:rPr lang="en-US" sz="5400" dirty="0">
                <a:ea typeface="Calibri Light"/>
                <a:cs typeface="Calibri Light"/>
              </a:rPr>
              <a:t>Post-Secondary &amp; Scholarship Information </a:t>
            </a:r>
          </a:p>
        </p:txBody>
      </p:sp>
      <p:grpSp>
        <p:nvGrpSpPr>
          <p:cNvPr id="22" name="Group 2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baseball team&#10;&#10;Description automatically generated">
            <a:extLst>
              <a:ext uri="{FF2B5EF4-FFF2-40B4-BE49-F238E27FC236}">
                <a16:creationId xmlns:a16="http://schemas.microsoft.com/office/drawing/2014/main" id="{107134FA-86B4-3570-B320-FD5F92F1523E}"/>
              </a:ext>
            </a:extLst>
          </p:cNvPr>
          <p:cNvPicPr>
            <a:picLocks noChangeAspect="1"/>
          </p:cNvPicPr>
          <p:nvPr/>
        </p:nvPicPr>
        <p:blipFill>
          <a:blip r:embed="rId2"/>
          <a:stretch>
            <a:fillRect/>
          </a:stretch>
        </p:blipFill>
        <p:spPr>
          <a:xfrm>
            <a:off x="5922492" y="1987943"/>
            <a:ext cx="5536001" cy="282336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D5115A-5A81-2EC2-DBB6-6583FA1BBDDE}"/>
              </a:ext>
            </a:extLst>
          </p:cNvPr>
          <p:cNvSpPr>
            <a:spLocks noGrp="1"/>
          </p:cNvSpPr>
          <p:nvPr>
            <p:ph type="title"/>
          </p:nvPr>
        </p:nvSpPr>
        <p:spPr>
          <a:xfrm>
            <a:off x="1171992" y="661031"/>
            <a:ext cx="9849751" cy="1349671"/>
          </a:xfrm>
        </p:spPr>
        <p:txBody>
          <a:bodyPr anchor="b">
            <a:normAutofit/>
          </a:bodyPr>
          <a:lstStyle/>
          <a:p>
            <a:r>
              <a:rPr lang="en-US" sz="5400" b="1" cap="all">
                <a:latin typeface="Arial Black"/>
              </a:rPr>
              <a:t>CHOOSING A PROGRAM</a:t>
            </a:r>
            <a:endParaRPr lang="en-US" sz="5400"/>
          </a:p>
        </p:txBody>
      </p:sp>
      <p:sp>
        <p:nvSpPr>
          <p:cNvPr id="3" name="Content Placeholder 2">
            <a:extLst>
              <a:ext uri="{FF2B5EF4-FFF2-40B4-BE49-F238E27FC236}">
                <a16:creationId xmlns:a16="http://schemas.microsoft.com/office/drawing/2014/main" id="{632D5EDA-5D7B-D00C-96B2-1698B2858C15}"/>
              </a:ext>
            </a:extLst>
          </p:cNvPr>
          <p:cNvSpPr>
            <a:spLocks noGrp="1"/>
          </p:cNvSpPr>
          <p:nvPr>
            <p:ph idx="1"/>
          </p:nvPr>
        </p:nvSpPr>
        <p:spPr>
          <a:xfrm>
            <a:off x="1021731" y="2309600"/>
            <a:ext cx="9849751" cy="3032168"/>
          </a:xfrm>
        </p:spPr>
        <p:txBody>
          <a:bodyPr vert="horz" lIns="91440" tIns="45720" rIns="91440" bIns="45720" rtlCol="0" anchor="ctr">
            <a:noAutofit/>
          </a:bodyPr>
          <a:lstStyle/>
          <a:p>
            <a:pPr marL="0" indent="0">
              <a:spcBef>
                <a:spcPts val="360"/>
              </a:spcBef>
              <a:buNone/>
            </a:pPr>
            <a:r>
              <a:rPr lang="en-US" b="1">
                <a:ea typeface="+mn-lt"/>
                <a:cs typeface="+mn-lt"/>
              </a:rPr>
              <a:t>This usually happens in one of 2 ways:</a:t>
            </a:r>
            <a:endParaRPr lang="en-US">
              <a:ea typeface="+mn-lt"/>
              <a:cs typeface="+mn-lt"/>
            </a:endParaRPr>
          </a:p>
          <a:p>
            <a:pPr marL="0" indent="0">
              <a:spcBef>
                <a:spcPts val="360"/>
              </a:spcBef>
              <a:buNone/>
            </a:pPr>
            <a:r>
              <a:rPr lang="en-US">
                <a:ea typeface="+mn-lt"/>
                <a:cs typeface="+mn-lt"/>
              </a:rPr>
              <a:t>     A) A student has a particular career or occupation in mind and finds a program to help meet that goal</a:t>
            </a:r>
          </a:p>
          <a:p>
            <a:pPr marL="0" indent="0">
              <a:spcBef>
                <a:spcPts val="360"/>
              </a:spcBef>
              <a:buNone/>
            </a:pPr>
            <a:endParaRPr lang="en-US">
              <a:ea typeface="+mn-lt"/>
              <a:cs typeface="+mn-lt"/>
            </a:endParaRPr>
          </a:p>
          <a:p>
            <a:pPr marL="0" indent="0">
              <a:spcBef>
                <a:spcPts val="360"/>
              </a:spcBef>
              <a:buNone/>
            </a:pPr>
            <a:r>
              <a:rPr lang="en-US">
                <a:ea typeface="+mn-lt"/>
                <a:cs typeface="+mn-lt"/>
              </a:rPr>
              <a:t>    B) A student knows the general area of study but may not be certain of career</a:t>
            </a:r>
          </a:p>
          <a:p>
            <a:pPr marL="0" indent="0">
              <a:spcBef>
                <a:spcPts val="360"/>
              </a:spcBef>
              <a:buNone/>
            </a:pPr>
            <a:endParaRPr lang="en-US">
              <a:ea typeface="Calibri"/>
              <a:cs typeface="Calibri"/>
            </a:endParaRPr>
          </a:p>
          <a:p>
            <a:pPr marL="0" indent="0">
              <a:spcBef>
                <a:spcPts val="360"/>
              </a:spcBef>
              <a:buNone/>
            </a:pPr>
            <a:r>
              <a:rPr lang="en-US" b="1">
                <a:ea typeface="+mn-lt"/>
                <a:cs typeface="+mn-lt"/>
              </a:rPr>
              <a:t>BUT WHAT IF YOU ARE NOT SURE WHAT TO DO OR TO STUDY?</a:t>
            </a:r>
            <a:endParaRPr lang="en-US">
              <a:ea typeface="+mn-lt"/>
              <a:cs typeface="+mn-lt"/>
            </a:endParaRPr>
          </a:p>
        </p:txBody>
      </p:sp>
    </p:spTree>
    <p:extLst>
      <p:ext uri="{BB962C8B-B14F-4D97-AF65-F5344CB8AC3E}">
        <p14:creationId xmlns:p14="http://schemas.microsoft.com/office/powerpoint/2010/main" val="1794863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D050-4786-0470-D36D-21EBCDAB1583}"/>
              </a:ext>
            </a:extLst>
          </p:cNvPr>
          <p:cNvSpPr>
            <a:spLocks noGrp="1"/>
          </p:cNvSpPr>
          <p:nvPr>
            <p:ph type="title"/>
          </p:nvPr>
        </p:nvSpPr>
        <p:spPr/>
        <p:txBody>
          <a:bodyPr/>
          <a:lstStyle/>
          <a:p>
            <a:r>
              <a:rPr lang="en-US">
                <a:ea typeface="Calibri Light"/>
                <a:cs typeface="Calibri Light"/>
              </a:rPr>
              <a:t>Choosing a Program</a:t>
            </a:r>
            <a:endParaRPr lang="en-US"/>
          </a:p>
        </p:txBody>
      </p:sp>
      <p:sp>
        <p:nvSpPr>
          <p:cNvPr id="3" name="Content Placeholder 2">
            <a:extLst>
              <a:ext uri="{FF2B5EF4-FFF2-40B4-BE49-F238E27FC236}">
                <a16:creationId xmlns:a16="http://schemas.microsoft.com/office/drawing/2014/main" id="{E3DAC868-150D-45EF-E944-9A7CBA516C81}"/>
              </a:ext>
            </a:extLst>
          </p:cNvPr>
          <p:cNvSpPr>
            <a:spLocks noGrp="1"/>
          </p:cNvSpPr>
          <p:nvPr>
            <p:ph idx="1"/>
          </p:nvPr>
        </p:nvSpPr>
        <p:spPr>
          <a:xfrm>
            <a:off x="631055" y="1825625"/>
            <a:ext cx="10722745" cy="2945707"/>
          </a:xfrm>
        </p:spPr>
        <p:txBody>
          <a:bodyPr vert="horz" lIns="91440" tIns="45720" rIns="91440" bIns="45720" rtlCol="0" anchor="t">
            <a:normAutofit/>
          </a:bodyPr>
          <a:lstStyle/>
          <a:p>
            <a:r>
              <a:rPr lang="en-US" b="1">
                <a:ea typeface="Calibri"/>
                <a:cs typeface="Calibri"/>
              </a:rPr>
              <a:t>Explore Interests and Abilities </a:t>
            </a:r>
          </a:p>
          <a:p>
            <a:pPr marL="0" indent="0">
              <a:buNone/>
            </a:pPr>
            <a:r>
              <a:rPr lang="en-US" b="1">
                <a:ea typeface="Calibri"/>
                <a:cs typeface="Calibri"/>
              </a:rPr>
              <a:t>--&gt; </a:t>
            </a:r>
            <a:r>
              <a:rPr lang="en-US" b="1" err="1">
                <a:ea typeface="Calibri"/>
                <a:cs typeface="Calibri"/>
              </a:rPr>
              <a:t>MyBluePrint</a:t>
            </a:r>
            <a:r>
              <a:rPr lang="en-US" b="1">
                <a:ea typeface="Calibri"/>
                <a:cs typeface="Calibri"/>
              </a:rPr>
              <a:t> (</a:t>
            </a:r>
            <a:r>
              <a:rPr lang="en-US" b="1">
                <a:ea typeface="Calibri"/>
                <a:cs typeface="Calibri"/>
                <a:hlinkClick r:id="rId2"/>
              </a:rPr>
              <a:t>https://www.myblueprint.ca/cbe</a:t>
            </a:r>
            <a:r>
              <a:rPr lang="en-US" b="1">
                <a:ea typeface="Calibri"/>
                <a:cs typeface="Calibri"/>
              </a:rPr>
              <a:t>)</a:t>
            </a:r>
          </a:p>
          <a:p>
            <a:pPr lvl="1">
              <a:buFont typeface="Courier New" panose="020B0604020202020204" pitchFamily="34" charset="0"/>
              <a:buChar char="o"/>
            </a:pPr>
            <a:r>
              <a:rPr lang="en-US">
                <a:ea typeface="Calibri"/>
                <a:cs typeface="Calibri"/>
              </a:rPr>
              <a:t>Use CBE username and password to login   </a:t>
            </a:r>
            <a:r>
              <a:rPr lang="en-US" b="1">
                <a:ea typeface="Calibri"/>
                <a:cs typeface="Calibri"/>
              </a:rPr>
              <a:t> </a:t>
            </a:r>
          </a:p>
          <a:p>
            <a:pPr lvl="1">
              <a:buFont typeface="Courier New" panose="020B0604020202020204" pitchFamily="34" charset="0"/>
              <a:buChar char="o"/>
            </a:pPr>
            <a:r>
              <a:rPr lang="en-US">
                <a:ea typeface="Calibri"/>
                <a:cs typeface="Calibri"/>
              </a:rPr>
              <a:t>Complete Who am I surveys on learning styles, personality, interests, knowledge, and motivation</a:t>
            </a:r>
            <a:r>
              <a:rPr lang="en-US" b="1">
                <a:ea typeface="Calibri"/>
                <a:cs typeface="Calibri"/>
              </a:rPr>
              <a:t>     </a:t>
            </a:r>
            <a:endParaRPr lang="en-US">
              <a:ea typeface="Calibri"/>
              <a:cs typeface="Calibri"/>
            </a:endParaRPr>
          </a:p>
          <a:p>
            <a:pPr lvl="1">
              <a:buFont typeface="Courier New" panose="020B0604020202020204" pitchFamily="34" charset="0"/>
              <a:buChar char="o"/>
            </a:pPr>
            <a:r>
              <a:rPr lang="en-US">
                <a:ea typeface="Calibri"/>
                <a:cs typeface="Calibri"/>
              </a:rPr>
              <a:t>Afterwards, you can search occupational and post-secondary matches based on your survey results  </a:t>
            </a:r>
            <a:r>
              <a:rPr lang="en-US" b="1">
                <a:ea typeface="Calibri"/>
                <a:cs typeface="Calibri"/>
              </a:rPr>
              <a:t> </a:t>
            </a:r>
            <a:endParaRPr lang="en-US">
              <a:ea typeface="Calibri"/>
              <a:cs typeface="Calibri"/>
            </a:endParaRPr>
          </a:p>
          <a:p>
            <a:pPr marL="457200" lvl="1" indent="0">
              <a:buNone/>
            </a:pPr>
            <a:endParaRPr lang="en-US" b="1">
              <a:ea typeface="Calibri"/>
              <a:cs typeface="Calibri"/>
            </a:endParaRPr>
          </a:p>
          <a:p>
            <a:pPr marL="0" indent="0">
              <a:buNone/>
            </a:pPr>
            <a:endParaRPr lang="en-US" b="1">
              <a:ea typeface="Calibri"/>
              <a:cs typeface="Calibri"/>
            </a:endParaRPr>
          </a:p>
          <a:p>
            <a:pPr marL="0" indent="0">
              <a:buNone/>
            </a:pPr>
            <a:endParaRPr lang="en-US">
              <a:ea typeface="Calibri"/>
              <a:cs typeface="Calibri"/>
            </a:endParaRPr>
          </a:p>
        </p:txBody>
      </p:sp>
      <p:sp>
        <p:nvSpPr>
          <p:cNvPr id="4" name="TextBox 3">
            <a:extLst>
              <a:ext uri="{FF2B5EF4-FFF2-40B4-BE49-F238E27FC236}">
                <a16:creationId xmlns:a16="http://schemas.microsoft.com/office/drawing/2014/main" id="{B614300B-991F-A730-7B15-63F53218E7B3}"/>
              </a:ext>
            </a:extLst>
          </p:cNvPr>
          <p:cNvSpPr txBox="1"/>
          <p:nvPr/>
        </p:nvSpPr>
        <p:spPr>
          <a:xfrm>
            <a:off x="547457" y="4705165"/>
            <a:ext cx="1094912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ea typeface="Calibri"/>
                <a:cs typeface="Calibri"/>
              </a:rPr>
              <a:t>--&gt; </a:t>
            </a:r>
            <a:r>
              <a:rPr lang="en-US" sz="2800" b="1">
                <a:ea typeface="Calibri"/>
                <a:cs typeface="Calibri"/>
                <a:hlinkClick r:id="rId3"/>
              </a:rPr>
              <a:t>ALIS Career Insite </a:t>
            </a:r>
          </a:p>
          <a:p>
            <a:pPr marL="914400" lvl="1" indent="-457200">
              <a:buFont typeface="Courier New"/>
              <a:buChar char="o"/>
            </a:pPr>
            <a:r>
              <a:rPr lang="en-US" sz="2800">
                <a:ea typeface="Calibri"/>
                <a:cs typeface="Calibri"/>
              </a:rPr>
              <a:t>Offer surveys and resources to support program and career planning </a:t>
            </a:r>
            <a:r>
              <a:rPr lang="en-US" sz="2800" b="1">
                <a:ea typeface="Calibri"/>
                <a:cs typeface="Calibri"/>
              </a:rPr>
              <a:t>     </a:t>
            </a:r>
            <a:endParaRPr lang="en-US">
              <a:ea typeface="Calibri" panose="020F0502020204030204"/>
              <a:cs typeface="Calibri" panose="020F0502020204030204"/>
            </a:endParaRPr>
          </a:p>
        </p:txBody>
      </p:sp>
      <p:pic>
        <p:nvPicPr>
          <p:cNvPr id="5" name="Picture 4" descr="Logo&#10;&#10;Description automatically generated">
            <a:extLst>
              <a:ext uri="{FF2B5EF4-FFF2-40B4-BE49-F238E27FC236}">
                <a16:creationId xmlns:a16="http://schemas.microsoft.com/office/drawing/2014/main" id="{5F2E48D3-3337-3B2B-ABE7-0A5E454B2DC7}"/>
              </a:ext>
            </a:extLst>
          </p:cNvPr>
          <p:cNvPicPr>
            <a:picLocks noChangeAspect="1"/>
          </p:cNvPicPr>
          <p:nvPr/>
        </p:nvPicPr>
        <p:blipFill>
          <a:blip r:embed="rId4"/>
          <a:stretch>
            <a:fillRect/>
          </a:stretch>
        </p:blipFill>
        <p:spPr>
          <a:xfrm>
            <a:off x="8811966" y="2004781"/>
            <a:ext cx="2543175" cy="895350"/>
          </a:xfrm>
          <a:prstGeom prst="rect">
            <a:avLst/>
          </a:prstGeom>
        </p:spPr>
      </p:pic>
      <p:pic>
        <p:nvPicPr>
          <p:cNvPr id="6" name="Picture 5" descr="Text&#10;&#10;Description automatically generated">
            <a:extLst>
              <a:ext uri="{FF2B5EF4-FFF2-40B4-BE49-F238E27FC236}">
                <a16:creationId xmlns:a16="http://schemas.microsoft.com/office/drawing/2014/main" id="{B8015D51-81C4-96AB-4241-F55A341FB7C1}"/>
              </a:ext>
            </a:extLst>
          </p:cNvPr>
          <p:cNvPicPr>
            <a:picLocks noChangeAspect="1"/>
          </p:cNvPicPr>
          <p:nvPr/>
        </p:nvPicPr>
        <p:blipFill>
          <a:blip r:embed="rId5"/>
          <a:stretch>
            <a:fillRect/>
          </a:stretch>
        </p:blipFill>
        <p:spPr>
          <a:xfrm>
            <a:off x="4502458" y="4386806"/>
            <a:ext cx="2743200" cy="762487"/>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D4B31E98-B855-761E-4E70-C181697829EA}"/>
              </a:ext>
            </a:extLst>
          </p:cNvPr>
          <p:cNvPicPr>
            <a:picLocks noChangeAspect="1"/>
          </p:cNvPicPr>
          <p:nvPr/>
        </p:nvPicPr>
        <p:blipFill>
          <a:blip r:embed="rId6"/>
          <a:stretch>
            <a:fillRect/>
          </a:stretch>
        </p:blipFill>
        <p:spPr>
          <a:xfrm>
            <a:off x="7238583" y="4358474"/>
            <a:ext cx="2124075" cy="819150"/>
          </a:xfrm>
          <a:prstGeom prst="rect">
            <a:avLst/>
          </a:prstGeom>
        </p:spPr>
      </p:pic>
    </p:spTree>
    <p:extLst>
      <p:ext uri="{BB962C8B-B14F-4D97-AF65-F5344CB8AC3E}">
        <p14:creationId xmlns:p14="http://schemas.microsoft.com/office/powerpoint/2010/main" val="3216072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1DC183-07AE-409A-AB63-34A0C77B6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1FA1C0-7887-F168-7A33-85410648A919}"/>
              </a:ext>
            </a:extLst>
          </p:cNvPr>
          <p:cNvSpPr>
            <a:spLocks noGrp="1"/>
          </p:cNvSpPr>
          <p:nvPr>
            <p:ph type="title"/>
          </p:nvPr>
        </p:nvSpPr>
        <p:spPr>
          <a:xfrm>
            <a:off x="581646" y="349664"/>
            <a:ext cx="5845571" cy="1638377"/>
          </a:xfrm>
        </p:spPr>
        <p:txBody>
          <a:bodyPr anchor="b">
            <a:normAutofit/>
          </a:bodyPr>
          <a:lstStyle/>
          <a:p>
            <a:r>
              <a:rPr lang="en-US" sz="4800">
                <a:ea typeface="Calibri Light"/>
                <a:cs typeface="Calibri Light"/>
              </a:rPr>
              <a:t>Choosing a Program</a:t>
            </a:r>
            <a:endParaRPr lang="en-US" sz="4800"/>
          </a:p>
        </p:txBody>
      </p:sp>
      <p:sp>
        <p:nvSpPr>
          <p:cNvPr id="3" name="Content Placeholder 2">
            <a:extLst>
              <a:ext uri="{FF2B5EF4-FFF2-40B4-BE49-F238E27FC236}">
                <a16:creationId xmlns:a16="http://schemas.microsoft.com/office/drawing/2014/main" id="{A287DC91-0B05-0576-2E23-00E767B9A16F}"/>
              </a:ext>
            </a:extLst>
          </p:cNvPr>
          <p:cNvSpPr>
            <a:spLocks noGrp="1"/>
          </p:cNvSpPr>
          <p:nvPr>
            <p:ph idx="1"/>
          </p:nvPr>
        </p:nvSpPr>
        <p:spPr>
          <a:xfrm>
            <a:off x="580590" y="2198952"/>
            <a:ext cx="5837750" cy="3023702"/>
          </a:xfrm>
        </p:spPr>
        <p:txBody>
          <a:bodyPr vert="horz" lIns="91440" tIns="45720" rIns="91440" bIns="45720" rtlCol="0" anchor="ctr">
            <a:normAutofit/>
          </a:bodyPr>
          <a:lstStyle/>
          <a:p>
            <a:r>
              <a:rPr lang="en-US">
                <a:latin typeface="Arial"/>
                <a:cs typeface="Arial"/>
              </a:rPr>
              <a:t>University of Calgary</a:t>
            </a:r>
          </a:p>
          <a:p>
            <a:pPr marL="0" indent="0">
              <a:buNone/>
            </a:pPr>
            <a:r>
              <a:rPr lang="en-US">
                <a:latin typeface="Arial"/>
                <a:cs typeface="Arial"/>
              </a:rPr>
              <a:t>    --&gt; </a:t>
            </a:r>
            <a:r>
              <a:rPr lang="en-US">
                <a:solidFill>
                  <a:srgbClr val="0563C1"/>
                </a:solidFill>
                <a:latin typeface="Arial"/>
                <a:cs typeface="Arial"/>
                <a:hlinkClick r:id="rId2"/>
              </a:rPr>
              <a:t>Career Wheel Exploration </a:t>
            </a:r>
            <a:r>
              <a:rPr lang="en-US" u="sng">
                <a:solidFill>
                  <a:srgbClr val="0563C1"/>
                </a:solidFill>
                <a:latin typeface="Arial"/>
                <a:cs typeface="Arial"/>
                <a:hlinkClick r:id="rId2">
                  <a:extLst>
                    <a:ext uri="{A12FA001-AC4F-418D-AE19-62706E023703}">
                      <ahyp:hlinkClr xmlns:ahyp="http://schemas.microsoft.com/office/drawing/2018/hyperlinkcolor" val="tx"/>
                    </a:ext>
                  </a:extLst>
                </a:hlinkClick>
              </a:rPr>
              <a:t>  </a:t>
            </a:r>
            <a:r>
              <a:rPr lang="en-US" u="sng">
                <a:solidFill>
                  <a:srgbClr val="0563C1"/>
                </a:solidFill>
                <a:latin typeface="Arial"/>
                <a:cs typeface="Arial"/>
                <a:hlinkClick r:id="rId2"/>
              </a:rPr>
              <a:t>       </a:t>
            </a:r>
            <a:r>
              <a:rPr lang="en-US" u="sng">
                <a:solidFill>
                  <a:srgbClr val="0563C1"/>
                </a:solidFill>
                <a:latin typeface="Arial"/>
                <a:cs typeface="Arial"/>
                <a:hlinkClick r:id="rId2">
                  <a:extLst>
                    <a:ext uri="{A12FA001-AC4F-418D-AE19-62706E023703}">
                      <ahyp:hlinkClr xmlns:ahyp="http://schemas.microsoft.com/office/drawing/2018/hyperlinkcolor" val="tx"/>
                    </a:ext>
                  </a:extLst>
                </a:hlinkClick>
              </a:rPr>
              <a:t> </a:t>
            </a:r>
            <a:r>
              <a:rPr lang="en-US">
                <a:solidFill>
                  <a:srgbClr val="0563C1"/>
                </a:solidFill>
                <a:latin typeface="Arial"/>
                <a:cs typeface="Arial"/>
                <a:hlinkClick r:id="rId2">
                  <a:extLst>
                    <a:ext uri="{A12FA001-AC4F-418D-AE19-62706E023703}">
                      <ahyp:hlinkClr xmlns:ahyp="http://schemas.microsoft.com/office/drawing/2018/hyperlinkcolor" val="tx"/>
                    </a:ext>
                  </a:extLst>
                </a:hlinkClick>
              </a:rPr>
              <a:t>Tool</a:t>
            </a:r>
            <a:endParaRPr lang="en-US">
              <a:cs typeface="Calibri" panose="020F0502020204030204"/>
              <a:hlinkClick r:id="rId2">
                <a:extLst>
                  <a:ext uri="{A12FA001-AC4F-418D-AE19-62706E023703}">
                    <ahyp:hlinkClr xmlns:ahyp="http://schemas.microsoft.com/office/drawing/2018/hyperlinkcolor" val="tx"/>
                  </a:ext>
                </a:extLst>
              </a:hlinkClick>
            </a:endParaRPr>
          </a:p>
          <a:p>
            <a:r>
              <a:rPr lang="en-US">
                <a:ea typeface="Calibri"/>
                <a:cs typeface="Calibri"/>
              </a:rPr>
              <a:t>University of Lethbridge</a:t>
            </a:r>
            <a:endParaRPr lang="en-US">
              <a:cs typeface="Calibri" panose="020F0502020204030204"/>
            </a:endParaRPr>
          </a:p>
          <a:p>
            <a:pPr marL="0" indent="0">
              <a:buNone/>
            </a:pPr>
            <a:r>
              <a:rPr lang="en-US">
                <a:ea typeface="Calibri"/>
                <a:cs typeface="Calibri"/>
              </a:rPr>
              <a:t>      --&gt; </a:t>
            </a:r>
            <a:r>
              <a:rPr lang="en-US">
                <a:ea typeface="Calibri"/>
                <a:cs typeface="Calibri"/>
                <a:hlinkClick r:id="rId3"/>
              </a:rPr>
              <a:t>What can I do with my major?</a:t>
            </a:r>
            <a:endParaRPr lang="en-US">
              <a:ea typeface="Calibri"/>
              <a:cs typeface="Calibri"/>
            </a:endParaRPr>
          </a:p>
          <a:p>
            <a:pPr marL="0" indent="0">
              <a:buNone/>
            </a:pPr>
            <a:endParaRPr lang="en-US" sz="2000">
              <a:ea typeface="Calibri"/>
              <a:cs typeface="Calibri"/>
            </a:endParaRPr>
          </a:p>
        </p:txBody>
      </p:sp>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career development&#10;&#10;Description automatically generated">
            <a:extLst>
              <a:ext uri="{FF2B5EF4-FFF2-40B4-BE49-F238E27FC236}">
                <a16:creationId xmlns:a16="http://schemas.microsoft.com/office/drawing/2014/main" id="{5753D735-0B2E-1AD9-1D22-7AE61D254F77}"/>
              </a:ext>
            </a:extLst>
          </p:cNvPr>
          <p:cNvPicPr>
            <a:picLocks noChangeAspect="1"/>
          </p:cNvPicPr>
          <p:nvPr/>
        </p:nvPicPr>
        <p:blipFill>
          <a:blip r:embed="rId4"/>
          <a:stretch>
            <a:fillRect/>
          </a:stretch>
        </p:blipFill>
        <p:spPr>
          <a:xfrm>
            <a:off x="7421373" y="1382776"/>
            <a:ext cx="4235516" cy="3843729"/>
          </a:xfrm>
          <a:prstGeom prst="rect">
            <a:avLst/>
          </a:prstGeom>
        </p:spPr>
      </p:pic>
      <p:sp>
        <p:nvSpPr>
          <p:cNvPr id="17" name="Rectangle 16">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444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82C76-8870-D3F2-5B27-81497B02C93B}"/>
              </a:ext>
            </a:extLst>
          </p:cNvPr>
          <p:cNvSpPr>
            <a:spLocks noGrp="1"/>
          </p:cNvSpPr>
          <p:nvPr>
            <p:ph type="title"/>
          </p:nvPr>
        </p:nvSpPr>
        <p:spPr>
          <a:xfrm>
            <a:off x="841248" y="256032"/>
            <a:ext cx="10506456" cy="1014984"/>
          </a:xfrm>
        </p:spPr>
        <p:txBody>
          <a:bodyPr anchor="b">
            <a:normAutofit/>
          </a:bodyPr>
          <a:lstStyle/>
          <a:p>
            <a:r>
              <a:rPr lang="en-US">
                <a:ea typeface="Calibri Light"/>
                <a:cs typeface="Calibri Light"/>
              </a:rPr>
              <a:t>Choosing a Program</a:t>
            </a:r>
          </a:p>
        </p:txBody>
      </p:sp>
      <p:sp>
        <p:nvSpPr>
          <p:cNvPr id="14" name="Rectangle 1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2B44A0B-6CA8-BB86-7A34-90431FF5DF71}"/>
              </a:ext>
            </a:extLst>
          </p:cNvPr>
          <p:cNvSpPr>
            <a:spLocks noGrp="1"/>
          </p:cNvSpPr>
          <p:nvPr>
            <p:ph idx="1"/>
          </p:nvPr>
        </p:nvSpPr>
        <p:spPr>
          <a:xfrm>
            <a:off x="874203" y="2033235"/>
            <a:ext cx="3283748" cy="531032"/>
          </a:xfrm>
        </p:spPr>
        <p:txBody>
          <a:bodyPr vert="horz" lIns="91440" tIns="45720" rIns="91440" bIns="45720" rtlCol="0" anchor="t">
            <a:normAutofit/>
          </a:bodyPr>
          <a:lstStyle/>
          <a:p>
            <a:pPr marL="208026" indent="-208026" defTabSz="832104">
              <a:spcBef>
                <a:spcPts val="910"/>
              </a:spcBef>
            </a:pPr>
            <a:r>
              <a:rPr lang="en-US" sz="2548" kern="1200">
                <a:solidFill>
                  <a:schemeClr val="tx1"/>
                </a:solidFill>
                <a:latin typeface="+mn-lt"/>
                <a:ea typeface="+mn-ea"/>
                <a:cs typeface="Calibri"/>
              </a:rPr>
              <a:t>Attend Open Houses</a:t>
            </a:r>
          </a:p>
          <a:p>
            <a:pPr marL="0" indent="0">
              <a:buNone/>
            </a:pPr>
            <a:endParaRPr lang="en-US">
              <a:ea typeface="Calibri"/>
              <a:cs typeface="Calibri"/>
            </a:endParaRPr>
          </a:p>
        </p:txBody>
      </p:sp>
      <p:sp>
        <p:nvSpPr>
          <p:cNvPr id="4" name="TextBox 3">
            <a:extLst>
              <a:ext uri="{FF2B5EF4-FFF2-40B4-BE49-F238E27FC236}">
                <a16:creationId xmlns:a16="http://schemas.microsoft.com/office/drawing/2014/main" id="{C9B32FF6-ECD7-A4E0-CCCD-189978F81B9F}"/>
              </a:ext>
            </a:extLst>
          </p:cNvPr>
          <p:cNvSpPr txBox="1"/>
          <p:nvPr/>
        </p:nvSpPr>
        <p:spPr>
          <a:xfrm>
            <a:off x="838200" y="2870333"/>
            <a:ext cx="2934586" cy="3481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32104">
              <a:spcAft>
                <a:spcPts val="600"/>
              </a:spcAft>
            </a:pPr>
            <a:r>
              <a:rPr lang="en-US" sz="2150" b="1" kern="1200" dirty="0">
                <a:latin typeface="+mn-lt"/>
                <a:ea typeface="+mn-ea"/>
                <a:cs typeface="Calibri"/>
              </a:rPr>
              <a:t>Saturday, October </a:t>
            </a:r>
            <a:r>
              <a:rPr lang="en-US" sz="2150" b="1" dirty="0">
                <a:cs typeface="Calibri"/>
              </a:rPr>
              <a:t>19th</a:t>
            </a:r>
            <a:endParaRPr lang="en-US" sz="2184" b="1" kern="1200" dirty="0">
              <a:latin typeface="+mn-lt"/>
              <a:ea typeface="+mn-ea"/>
              <a:cs typeface="Calibri"/>
            </a:endParaRPr>
          </a:p>
          <a:p>
            <a:pPr defTabSz="832104">
              <a:spcAft>
                <a:spcPts val="600"/>
              </a:spcAft>
            </a:pPr>
            <a:endParaRPr lang="en-US" sz="2184" b="1" kern="1200">
              <a:solidFill>
                <a:schemeClr val="tx1"/>
              </a:solidFill>
              <a:latin typeface="+mn-lt"/>
              <a:ea typeface="+mn-ea"/>
              <a:cs typeface="Calibri"/>
            </a:endParaRPr>
          </a:p>
          <a:p>
            <a:pPr marL="259715" indent="-259715" defTabSz="832104">
              <a:spcAft>
                <a:spcPts val="600"/>
              </a:spcAft>
              <a:buFont typeface="Arial"/>
              <a:buChar char="•"/>
            </a:pPr>
            <a:r>
              <a:rPr lang="en-US" sz="2150" kern="1200" dirty="0">
                <a:latin typeface="+mn-lt"/>
                <a:cs typeface="Calibri"/>
                <a:hlinkClick r:id="rId2">
                  <a:extLst>
                    <a:ext uri="{A12FA001-AC4F-418D-AE19-62706E023703}">
                      <ahyp:hlinkClr xmlns:ahyp="http://schemas.microsoft.com/office/drawing/2018/hyperlinkcolor" val="tx"/>
                    </a:ext>
                  </a:extLst>
                </a:hlinkClick>
              </a:rPr>
              <a:t>Mount Royal University</a:t>
            </a:r>
            <a:endParaRPr lang="en-US" sz="2150" kern="1200" dirty="0">
              <a:latin typeface="+mn-lt"/>
              <a:ea typeface="Calibri"/>
              <a:cs typeface="Calibri"/>
              <a:hlinkClick r:id="rId2">
                <a:extLst>
                  <a:ext uri="{A12FA001-AC4F-418D-AE19-62706E023703}">
                    <ahyp:hlinkClr xmlns:ahyp="http://schemas.microsoft.com/office/drawing/2018/hyperlinkcolor" val="tx"/>
                  </a:ext>
                </a:extLst>
              </a:hlinkClick>
            </a:endParaRPr>
          </a:p>
          <a:p>
            <a:pPr marL="259715" indent="-259715" defTabSz="832104">
              <a:spcAft>
                <a:spcPts val="600"/>
              </a:spcAft>
              <a:buFont typeface="Arial"/>
              <a:buChar char="•"/>
            </a:pPr>
            <a:r>
              <a:rPr lang="en-US" sz="2150" kern="1200" dirty="0">
                <a:latin typeface="+mn-lt"/>
                <a:cs typeface="Calibri"/>
                <a:hlinkClick r:id="rId3">
                  <a:extLst>
                    <a:ext uri="{A12FA001-AC4F-418D-AE19-62706E023703}">
                      <ahyp:hlinkClr xmlns:ahyp="http://schemas.microsoft.com/office/drawing/2018/hyperlinkcolor" val="tx"/>
                    </a:ext>
                  </a:extLst>
                </a:hlinkClick>
              </a:rPr>
              <a:t>Ambrose University</a:t>
            </a:r>
            <a:endParaRPr lang="en-US" sz="2150" kern="1200" dirty="0">
              <a:latin typeface="+mn-lt"/>
              <a:ea typeface="Calibri"/>
              <a:cs typeface="Calibri"/>
              <a:hlinkClick r:id="rId3">
                <a:extLst>
                  <a:ext uri="{A12FA001-AC4F-418D-AE19-62706E023703}">
                    <ahyp:hlinkClr xmlns:ahyp="http://schemas.microsoft.com/office/drawing/2018/hyperlinkcolor" val="tx"/>
                  </a:ext>
                </a:extLst>
              </a:hlinkClick>
            </a:endParaRPr>
          </a:p>
          <a:p>
            <a:pPr marL="259715" indent="-259715" defTabSz="832104">
              <a:spcAft>
                <a:spcPts val="600"/>
              </a:spcAft>
              <a:buFont typeface="Arial"/>
              <a:buChar char="•"/>
            </a:pPr>
            <a:r>
              <a:rPr lang="en-US" sz="2150" dirty="0">
                <a:solidFill>
                  <a:schemeClr val="tx1">
                    <a:lumMod val="95000"/>
                    <a:lumOff val="5000"/>
                  </a:schemeClr>
                </a:solidFill>
                <a:ea typeface="Calibri"/>
                <a:cs typeface="Calibri"/>
                <a:hlinkClick r:id="rId4">
                  <a:extLst>
                    <a:ext uri="{A12FA001-AC4F-418D-AE19-62706E023703}">
                      <ahyp:hlinkClr xmlns:ahyp="http://schemas.microsoft.com/office/drawing/2018/hyperlinkcolor" val="tx"/>
                    </a:ext>
                  </a:extLst>
                </a:hlinkClick>
              </a:rPr>
              <a:t>University of Alberta</a:t>
            </a:r>
            <a:endParaRPr lang="en-US" sz="2150" kern="1200" dirty="0">
              <a:solidFill>
                <a:schemeClr val="tx1">
                  <a:lumMod val="95000"/>
                  <a:lumOff val="5000"/>
                </a:schemeClr>
              </a:solidFill>
              <a:ea typeface="Calibri"/>
              <a:cs typeface="Calibri"/>
              <a:hlinkClick r:id="rId4">
                <a:extLst>
                  <a:ext uri="{A12FA001-AC4F-418D-AE19-62706E023703}">
                    <ahyp:hlinkClr xmlns:ahyp="http://schemas.microsoft.com/office/drawing/2018/hyperlinkcolor" val="tx"/>
                  </a:ext>
                </a:extLst>
              </a:hlinkClick>
            </a:endParaRPr>
          </a:p>
          <a:p>
            <a:pPr defTabSz="832104">
              <a:spcAft>
                <a:spcPts val="600"/>
              </a:spcAft>
            </a:pPr>
            <a:endParaRPr lang="en-US" sz="2150" kern="1200">
              <a:solidFill>
                <a:schemeClr val="tx1"/>
              </a:solidFill>
              <a:latin typeface="+mn-lt"/>
              <a:ea typeface="Calibri" panose="020F0502020204030204"/>
              <a:cs typeface="Calibri"/>
            </a:endParaRPr>
          </a:p>
          <a:p>
            <a:pPr marL="259715" indent="-259715">
              <a:spcAft>
                <a:spcPts val="600"/>
              </a:spcAft>
              <a:buFont typeface="Arial"/>
              <a:buChar char="•"/>
            </a:pPr>
            <a:endParaRPr lang="en-US" sz="1638">
              <a:ea typeface="Calibri"/>
              <a:cs typeface="Calibri"/>
            </a:endParaRPr>
          </a:p>
          <a:p>
            <a:pPr>
              <a:spcAft>
                <a:spcPts val="600"/>
              </a:spcAft>
            </a:pPr>
            <a:endParaRPr lang="en-US">
              <a:ea typeface="Calibri"/>
              <a:cs typeface="Calibri"/>
            </a:endParaRPr>
          </a:p>
        </p:txBody>
      </p:sp>
      <p:sp>
        <p:nvSpPr>
          <p:cNvPr id="5" name="TextBox 4">
            <a:extLst>
              <a:ext uri="{FF2B5EF4-FFF2-40B4-BE49-F238E27FC236}">
                <a16:creationId xmlns:a16="http://schemas.microsoft.com/office/drawing/2014/main" id="{FFD5E6CF-31E7-BE3C-0606-2AF132E1609B}"/>
              </a:ext>
            </a:extLst>
          </p:cNvPr>
          <p:cNvSpPr txBox="1"/>
          <p:nvPr/>
        </p:nvSpPr>
        <p:spPr>
          <a:xfrm>
            <a:off x="4159988" y="2870333"/>
            <a:ext cx="3831264" cy="24828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32104">
              <a:spcAft>
                <a:spcPts val="600"/>
              </a:spcAft>
            </a:pPr>
            <a:r>
              <a:rPr lang="en-US" sz="2150" b="1" kern="1200">
                <a:latin typeface="+mn-lt"/>
                <a:ea typeface="+mn-ea"/>
                <a:cs typeface="Calibri"/>
              </a:rPr>
              <a:t>Saturday, October </a:t>
            </a:r>
            <a:r>
              <a:rPr lang="en-US" sz="2150" b="1">
                <a:cs typeface="Calibri"/>
              </a:rPr>
              <a:t>26th</a:t>
            </a:r>
            <a:r>
              <a:rPr lang="en-US" sz="2150" b="1" kern="1200">
                <a:latin typeface="+mn-lt"/>
                <a:ea typeface="+mn-ea"/>
                <a:cs typeface="Calibri"/>
              </a:rPr>
              <a:t> </a:t>
            </a:r>
          </a:p>
          <a:p>
            <a:pPr defTabSz="832104">
              <a:spcAft>
                <a:spcPts val="600"/>
              </a:spcAft>
            </a:pPr>
            <a:endParaRPr lang="en-US" sz="2184" b="1" kern="1200">
              <a:solidFill>
                <a:schemeClr val="tx1"/>
              </a:solidFill>
              <a:latin typeface="+mn-lt"/>
              <a:ea typeface="+mn-ea"/>
              <a:cs typeface="Calibri"/>
            </a:endParaRPr>
          </a:p>
          <a:p>
            <a:pPr marL="259715" indent="-259715" defTabSz="832104">
              <a:spcAft>
                <a:spcPts val="600"/>
              </a:spcAft>
              <a:buFont typeface="Arial"/>
              <a:buChar char="•"/>
            </a:pPr>
            <a:r>
              <a:rPr lang="en-US" sz="2150" kern="1200">
                <a:latin typeface="+mn-lt"/>
                <a:cs typeface="Calibri"/>
                <a:hlinkClick r:id="rId5">
                  <a:extLst>
                    <a:ext uri="{A12FA001-AC4F-418D-AE19-62706E023703}">
                      <ahyp:hlinkClr xmlns:ahyp="http://schemas.microsoft.com/office/drawing/2018/hyperlinkcolor" val="tx"/>
                    </a:ext>
                  </a:extLst>
                </a:hlinkClick>
              </a:rPr>
              <a:t>University of Calgary</a:t>
            </a:r>
            <a:endParaRPr lang="en-US" sz="2150" kern="1200">
              <a:latin typeface="+mn-lt"/>
              <a:ea typeface="Calibri"/>
              <a:cs typeface="Calibri"/>
              <a:hlinkClick r:id="rId5">
                <a:extLst>
                  <a:ext uri="{A12FA001-AC4F-418D-AE19-62706E023703}">
                    <ahyp:hlinkClr xmlns:ahyp="http://schemas.microsoft.com/office/drawing/2018/hyperlinkcolor" val="tx"/>
                  </a:ext>
                </a:extLst>
              </a:hlinkClick>
            </a:endParaRPr>
          </a:p>
          <a:p>
            <a:pPr marL="259715" indent="-259715" defTabSz="832104">
              <a:spcAft>
                <a:spcPts val="600"/>
              </a:spcAft>
              <a:buFont typeface="Arial"/>
              <a:buChar char="•"/>
            </a:pPr>
            <a:r>
              <a:rPr lang="en-US" sz="2150" kern="1200">
                <a:cs typeface="Calibri"/>
                <a:hlinkClick r:id="rId6">
                  <a:extLst>
                    <a:ext uri="{A12FA001-AC4F-418D-AE19-62706E023703}">
                      <ahyp:hlinkClr xmlns:ahyp="http://schemas.microsoft.com/office/drawing/2018/hyperlinkcolor" val="tx"/>
                    </a:ext>
                  </a:extLst>
                </a:hlinkClick>
              </a:rPr>
              <a:t>Alberta University of the Arts</a:t>
            </a:r>
          </a:p>
          <a:p>
            <a:pPr marL="259715" indent="-259715" defTabSz="832104">
              <a:spcAft>
                <a:spcPts val="600"/>
              </a:spcAft>
              <a:buFont typeface="Arial"/>
              <a:buChar char="•"/>
            </a:pPr>
            <a:r>
              <a:rPr lang="en-US" sz="2200">
                <a:ea typeface="Calibri"/>
                <a:cs typeface="Calibri"/>
                <a:hlinkClick r:id="rId7">
                  <a:extLst>
                    <a:ext uri="{A12FA001-AC4F-418D-AE19-62706E023703}">
                      <ahyp:hlinkClr xmlns:ahyp="http://schemas.microsoft.com/office/drawing/2018/hyperlinkcolor" val="tx"/>
                    </a:ext>
                  </a:extLst>
                </a:hlinkClick>
              </a:rPr>
              <a:t>Bow Valley College</a:t>
            </a:r>
          </a:p>
          <a:p>
            <a:pPr marL="259715" indent="-259715" defTabSz="832104">
              <a:spcAft>
                <a:spcPts val="600"/>
              </a:spcAft>
              <a:buFont typeface="Arial"/>
              <a:buChar char="•"/>
            </a:pPr>
            <a:r>
              <a:rPr lang="en-US" sz="2200">
                <a:ea typeface="Calibri"/>
                <a:cs typeface="Calibri"/>
                <a:hlinkClick r:id="rId8">
                  <a:extLst>
                    <a:ext uri="{A12FA001-AC4F-418D-AE19-62706E023703}">
                      <ahyp:hlinkClr xmlns:ahyp="http://schemas.microsoft.com/office/drawing/2018/hyperlinkcolor" val="tx"/>
                    </a:ext>
                  </a:extLst>
                </a:hlinkClick>
              </a:rPr>
              <a:t>University of Lethbridge</a:t>
            </a:r>
            <a:endParaRPr lang="en-US" sz="2200">
              <a:ea typeface="Calibri"/>
              <a:cs typeface="Calibri"/>
            </a:endParaRPr>
          </a:p>
        </p:txBody>
      </p:sp>
      <p:sp>
        <p:nvSpPr>
          <p:cNvPr id="6" name="TextBox 5">
            <a:extLst>
              <a:ext uri="{FF2B5EF4-FFF2-40B4-BE49-F238E27FC236}">
                <a16:creationId xmlns:a16="http://schemas.microsoft.com/office/drawing/2014/main" id="{974B649D-AC63-C54F-ABBD-1D7EFBC9E07D}"/>
              </a:ext>
            </a:extLst>
          </p:cNvPr>
          <p:cNvSpPr txBox="1"/>
          <p:nvPr/>
        </p:nvSpPr>
        <p:spPr>
          <a:xfrm>
            <a:off x="8106737" y="2951849"/>
            <a:ext cx="3247063" cy="15801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32104">
              <a:spcAft>
                <a:spcPts val="600"/>
              </a:spcAft>
            </a:pPr>
            <a:r>
              <a:rPr lang="en-US" sz="2150" b="1">
                <a:cs typeface="Calibri"/>
              </a:rPr>
              <a:t>Friday, October 18th</a:t>
            </a:r>
            <a:r>
              <a:rPr lang="en-US" sz="2150" b="1" kern="1200">
                <a:latin typeface="+mn-lt"/>
                <a:ea typeface="+mn-ea"/>
                <a:cs typeface="Calibri"/>
              </a:rPr>
              <a:t> </a:t>
            </a:r>
            <a:r>
              <a:rPr lang="en-US" sz="2150" b="1">
                <a:cs typeface="Calibri"/>
              </a:rPr>
              <a:t>&amp; Saturday, October  19th </a:t>
            </a:r>
            <a:endParaRPr lang="en-US" sz="2150" b="1" kern="1200">
              <a:latin typeface="+mn-lt"/>
              <a:ea typeface="Calibri"/>
              <a:cs typeface="Calibri"/>
            </a:endParaRPr>
          </a:p>
          <a:p>
            <a:pPr defTabSz="832104">
              <a:spcAft>
                <a:spcPts val="600"/>
              </a:spcAft>
            </a:pPr>
            <a:endParaRPr lang="en-US" sz="2184" b="1" kern="1200">
              <a:solidFill>
                <a:schemeClr val="tx1"/>
              </a:solidFill>
              <a:latin typeface="+mn-lt"/>
              <a:ea typeface="+mn-ea"/>
              <a:cs typeface="Calibri"/>
            </a:endParaRPr>
          </a:p>
          <a:p>
            <a:pPr marL="259715" indent="-259715" defTabSz="832104">
              <a:spcAft>
                <a:spcPts val="600"/>
              </a:spcAft>
              <a:buFont typeface="Arial"/>
              <a:buChar char="•"/>
            </a:pPr>
            <a:r>
              <a:rPr lang="en-US" sz="2150" kern="1200">
                <a:latin typeface="+mn-lt"/>
                <a:ea typeface="+mn-ea"/>
                <a:cs typeface="Calibri"/>
                <a:hlinkClick r:id="rId9">
                  <a:extLst>
                    <a:ext uri="{A12FA001-AC4F-418D-AE19-62706E023703}">
                      <ahyp:hlinkClr xmlns:ahyp="http://schemas.microsoft.com/office/drawing/2018/hyperlinkcolor" val="tx"/>
                    </a:ext>
                  </a:extLst>
                </a:hlinkClick>
              </a:rPr>
              <a:t>SAIT</a:t>
            </a:r>
            <a:endParaRPr lang="en-US" sz="2150" b="1">
              <a:ea typeface="Calibri"/>
              <a:cs typeface="Calibri"/>
            </a:endParaRPr>
          </a:p>
        </p:txBody>
      </p:sp>
    </p:spTree>
    <p:extLst>
      <p:ext uri="{BB962C8B-B14F-4D97-AF65-F5344CB8AC3E}">
        <p14:creationId xmlns:p14="http://schemas.microsoft.com/office/powerpoint/2010/main" val="225579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9B6B5D-C237-D0CE-F034-FAF180801D92}"/>
              </a:ext>
            </a:extLst>
          </p:cNvPr>
          <p:cNvSpPr>
            <a:spLocks noGrp="1"/>
          </p:cNvSpPr>
          <p:nvPr>
            <p:ph type="title"/>
          </p:nvPr>
        </p:nvSpPr>
        <p:spPr>
          <a:xfrm>
            <a:off x="1172444" y="516798"/>
            <a:ext cx="9849751" cy="1349671"/>
          </a:xfrm>
        </p:spPr>
        <p:txBody>
          <a:bodyPr anchor="b">
            <a:normAutofit/>
          </a:bodyPr>
          <a:lstStyle/>
          <a:p>
            <a:r>
              <a:rPr lang="en-US" sz="5400" b="1">
                <a:ea typeface="Calibri Light"/>
                <a:cs typeface="Calibri Light"/>
              </a:rPr>
              <a:t>Choosing a Program</a:t>
            </a:r>
            <a:endParaRPr lang="en-US" sz="5400" b="1"/>
          </a:p>
        </p:txBody>
      </p:sp>
      <p:sp>
        <p:nvSpPr>
          <p:cNvPr id="3" name="Content Placeholder 2">
            <a:extLst>
              <a:ext uri="{FF2B5EF4-FFF2-40B4-BE49-F238E27FC236}">
                <a16:creationId xmlns:a16="http://schemas.microsoft.com/office/drawing/2014/main" id="{A3CDBA25-9D3E-2650-175B-4115845AA353}"/>
              </a:ext>
            </a:extLst>
          </p:cNvPr>
          <p:cNvSpPr>
            <a:spLocks noGrp="1"/>
          </p:cNvSpPr>
          <p:nvPr>
            <p:ph idx="1"/>
          </p:nvPr>
        </p:nvSpPr>
        <p:spPr>
          <a:xfrm>
            <a:off x="1091533" y="2030394"/>
            <a:ext cx="9849751" cy="3032168"/>
          </a:xfrm>
        </p:spPr>
        <p:txBody>
          <a:bodyPr vert="horz" lIns="91440" tIns="45720" rIns="91440" bIns="45720" rtlCol="0" anchor="ctr">
            <a:normAutofit fontScale="92500" lnSpcReduction="10000"/>
          </a:bodyPr>
          <a:lstStyle/>
          <a:p>
            <a:r>
              <a:rPr lang="en-US" b="1">
                <a:ea typeface="Calibri"/>
                <a:cs typeface="Calibri"/>
              </a:rPr>
              <a:t>Attend Post-Secondary Fairs at Thirsk</a:t>
            </a:r>
          </a:p>
          <a:p>
            <a:pPr marL="0" indent="0">
              <a:buNone/>
            </a:pPr>
            <a:r>
              <a:rPr lang="en-US" sz="2000">
                <a:ea typeface="Calibri"/>
                <a:cs typeface="Calibri"/>
              </a:rPr>
              <a:t>--&gt;</a:t>
            </a:r>
            <a:r>
              <a:rPr lang="en-US" sz="2000" b="1">
                <a:ea typeface="Calibri"/>
                <a:cs typeface="Calibri"/>
              </a:rPr>
              <a:t> Out of Province (OOP) Post-Secondary Fair </a:t>
            </a:r>
          </a:p>
          <a:p>
            <a:pPr>
              <a:buFont typeface="Courier New" panose="020B0604020202020204" pitchFamily="34" charset="0"/>
              <a:buChar char="o"/>
            </a:pPr>
            <a:r>
              <a:rPr lang="en-US" sz="2000">
                <a:ea typeface="Calibri"/>
                <a:cs typeface="Calibri"/>
              </a:rPr>
              <a:t>Tuesday, October 22nd from 1pm - 3pm</a:t>
            </a:r>
          </a:p>
          <a:p>
            <a:pPr>
              <a:buFont typeface="Courier New" panose="020B0604020202020204" pitchFamily="34" charset="0"/>
              <a:buChar char="o"/>
            </a:pPr>
            <a:r>
              <a:rPr lang="en-US" sz="2000">
                <a:ea typeface="Calibri"/>
                <a:cs typeface="Calibri"/>
              </a:rPr>
              <a:t>44 Out of Province Post-Secondary Student Recruitment Advisors</a:t>
            </a:r>
          </a:p>
          <a:p>
            <a:pPr>
              <a:buFont typeface="Courier New" panose="020B0604020202020204" pitchFamily="34" charset="0"/>
              <a:buChar char="o"/>
            </a:pPr>
            <a:endParaRPr lang="en-US" sz="2000">
              <a:ea typeface="Calibri"/>
              <a:cs typeface="Calibri"/>
            </a:endParaRPr>
          </a:p>
          <a:p>
            <a:pPr marL="0" indent="0">
              <a:buNone/>
            </a:pPr>
            <a:r>
              <a:rPr lang="en-US" sz="2000" b="1">
                <a:ea typeface="Calibri"/>
                <a:cs typeface="Calibri"/>
              </a:rPr>
              <a:t>--&gt; Alberta-Based Post-Secondary Fair (ELAA)</a:t>
            </a:r>
          </a:p>
          <a:p>
            <a:pPr>
              <a:buFont typeface="Courier New" panose="020B0604020202020204" pitchFamily="34" charset="0"/>
              <a:buChar char="o"/>
            </a:pPr>
            <a:r>
              <a:rPr lang="en-US" sz="2000">
                <a:ea typeface="Calibri"/>
                <a:cs typeface="Calibri"/>
              </a:rPr>
              <a:t>Monday, October 28th from 9am - 12pm</a:t>
            </a:r>
          </a:p>
          <a:p>
            <a:pPr>
              <a:buFont typeface="Courier New" panose="020B0604020202020204" pitchFamily="34" charset="0"/>
              <a:buChar char="o"/>
            </a:pPr>
            <a:r>
              <a:rPr lang="en-US" sz="2000">
                <a:ea typeface="Calibri"/>
                <a:cs typeface="Calibri"/>
              </a:rPr>
              <a:t>28 Alberta-Based Post-Secondary Student Recruitment Advisors</a:t>
            </a:r>
          </a:p>
        </p:txBody>
      </p:sp>
    </p:spTree>
    <p:extLst>
      <p:ext uri="{BB962C8B-B14F-4D97-AF65-F5344CB8AC3E}">
        <p14:creationId xmlns:p14="http://schemas.microsoft.com/office/powerpoint/2010/main" val="2131615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E63D2E-B177-9A9E-FAEA-2D49AA942666}"/>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6000" b="1" kern="1200" cap="all">
                <a:solidFill>
                  <a:schemeClr val="tx1"/>
                </a:solidFill>
                <a:latin typeface="+mj-lt"/>
                <a:ea typeface="+mj-ea"/>
                <a:cs typeface="+mj-cs"/>
              </a:rPr>
              <a:t>COMPARING PROGRAMS</a:t>
            </a:r>
            <a:endParaRPr lang="en-US" sz="6000" kern="1200">
              <a:solidFill>
                <a:schemeClr val="tx1"/>
              </a:solidFill>
              <a:latin typeface="+mj-lt"/>
              <a:ea typeface="+mj-ea"/>
              <a:cs typeface="+mj-cs"/>
            </a:endParaRPr>
          </a:p>
        </p:txBody>
      </p:sp>
      <p:grpSp>
        <p:nvGrpSpPr>
          <p:cNvPr id="21" name="Group 2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17B9206-F233-44A7-E0C6-164522FB861A}"/>
              </a:ext>
            </a:extLst>
          </p:cNvPr>
          <p:cNvSpPr txBox="1"/>
          <p:nvPr/>
        </p:nvSpPr>
        <p:spPr>
          <a:xfrm>
            <a:off x="9016030" y="1686870"/>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AF0097B8-059A-C61D-4EB1-57031B209712}"/>
              </a:ext>
            </a:extLst>
          </p:cNvPr>
          <p:cNvSpPr txBox="1"/>
          <p:nvPr/>
        </p:nvSpPr>
        <p:spPr>
          <a:xfrm>
            <a:off x="5584121" y="540962"/>
            <a:ext cx="584006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200">
                <a:cs typeface="Calibri" panose="020F0502020204030204"/>
              </a:rPr>
              <a:t>Home or away</a:t>
            </a:r>
          </a:p>
          <a:p>
            <a:pPr marL="285750" indent="-285750">
              <a:buFont typeface="Arial"/>
              <a:buChar char="•"/>
            </a:pPr>
            <a:r>
              <a:rPr lang="en-US" sz="3200">
                <a:cs typeface="Calibri" panose="020F0502020204030204"/>
              </a:rPr>
              <a:t>Cost</a:t>
            </a:r>
          </a:p>
          <a:p>
            <a:pPr marL="285750" indent="-285750">
              <a:buFont typeface="Arial"/>
              <a:buChar char="•"/>
            </a:pPr>
            <a:r>
              <a:rPr lang="en-US" sz="3200">
                <a:cs typeface="Calibri" panose="020F0502020204030204"/>
              </a:rPr>
              <a:t>Duration</a:t>
            </a:r>
          </a:p>
          <a:p>
            <a:pPr marL="285750" indent="-285750">
              <a:buFont typeface="Arial"/>
              <a:buChar char="•"/>
            </a:pPr>
            <a:r>
              <a:rPr lang="en-US" sz="3200">
                <a:cs typeface="Calibri" panose="020F0502020204030204"/>
                <a:hlinkClick r:id="rId2"/>
              </a:rPr>
              <a:t>Transferability</a:t>
            </a:r>
          </a:p>
          <a:p>
            <a:pPr marL="285750" indent="-285750">
              <a:buFont typeface="Arial"/>
              <a:buChar char="•"/>
            </a:pPr>
            <a:r>
              <a:rPr lang="en-US" sz="3200">
                <a:cs typeface="Calibri" panose="020F0502020204030204"/>
              </a:rPr>
              <a:t>Outcomes (employability, etc.)</a:t>
            </a:r>
          </a:p>
          <a:p>
            <a:pPr marL="285750" indent="-285750">
              <a:buFont typeface="Arial"/>
              <a:buChar char="•"/>
            </a:pPr>
            <a:r>
              <a:rPr lang="en-US" sz="3200">
                <a:cs typeface="Calibri" panose="020F0502020204030204"/>
              </a:rPr>
              <a:t>Class size</a:t>
            </a:r>
          </a:p>
          <a:p>
            <a:pPr marL="285750" indent="-285750">
              <a:buFont typeface="Arial"/>
              <a:buChar char="•"/>
            </a:pPr>
            <a:r>
              <a:rPr lang="en-US" sz="3200">
                <a:cs typeface="Calibri" panose="020F0502020204030204"/>
              </a:rPr>
              <a:t>Facilities</a:t>
            </a:r>
          </a:p>
          <a:p>
            <a:pPr marL="285750" indent="-285750">
              <a:buFont typeface="Arial"/>
              <a:buChar char="•"/>
            </a:pPr>
            <a:r>
              <a:rPr lang="en-US" sz="3200">
                <a:cs typeface="Calibri" panose="020F0502020204030204"/>
              </a:rPr>
              <a:t>Extra-Curricular</a:t>
            </a:r>
          </a:p>
          <a:p>
            <a:pPr marL="285750" indent="-285750">
              <a:buFont typeface="Arial"/>
              <a:buChar char="•"/>
            </a:pPr>
            <a:r>
              <a:rPr lang="en-US" sz="3200">
                <a:cs typeface="Calibri" panose="020F0502020204030204"/>
              </a:rPr>
              <a:t>Student Satisfaction data</a:t>
            </a:r>
          </a:p>
          <a:p>
            <a:pPr marL="285750" indent="-285750">
              <a:buFont typeface="Arial"/>
              <a:buChar char="•"/>
            </a:pPr>
            <a:r>
              <a:rPr lang="en-US" sz="3200">
                <a:cs typeface="Calibri" panose="020F0502020204030204"/>
              </a:rPr>
              <a:t>Guaranteed residence</a:t>
            </a:r>
          </a:p>
        </p:txBody>
      </p:sp>
    </p:spTree>
    <p:extLst>
      <p:ext uri="{BB962C8B-B14F-4D97-AF65-F5344CB8AC3E}">
        <p14:creationId xmlns:p14="http://schemas.microsoft.com/office/powerpoint/2010/main" val="148334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B1862-2888-7A77-283A-B89D842B65F0}"/>
              </a:ext>
            </a:extLst>
          </p:cNvPr>
          <p:cNvSpPr>
            <a:spLocks noGrp="1"/>
          </p:cNvSpPr>
          <p:nvPr>
            <p:ph type="title"/>
          </p:nvPr>
        </p:nvSpPr>
        <p:spPr/>
        <p:txBody>
          <a:bodyPr/>
          <a:lstStyle/>
          <a:p>
            <a:r>
              <a:rPr lang="en-US" sz="3300" b="1" cap="all">
                <a:solidFill>
                  <a:srgbClr val="1F2C8F"/>
                </a:solidFill>
                <a:latin typeface="Arial Black"/>
              </a:rPr>
              <a:t>Preparing to apply</a:t>
            </a:r>
            <a:endParaRPr lang="en-US"/>
          </a:p>
        </p:txBody>
      </p:sp>
      <p:sp>
        <p:nvSpPr>
          <p:cNvPr id="3" name="Content Placeholder 2">
            <a:extLst>
              <a:ext uri="{FF2B5EF4-FFF2-40B4-BE49-F238E27FC236}">
                <a16:creationId xmlns:a16="http://schemas.microsoft.com/office/drawing/2014/main" id="{71CA3F25-1292-688C-4AA0-ACF46D2D7900}"/>
              </a:ext>
            </a:extLst>
          </p:cNvPr>
          <p:cNvSpPr>
            <a:spLocks noGrp="1"/>
          </p:cNvSpPr>
          <p:nvPr>
            <p:ph idx="1"/>
          </p:nvPr>
        </p:nvSpPr>
        <p:spPr>
          <a:xfrm>
            <a:off x="349928" y="1366945"/>
            <a:ext cx="10515600" cy="4351338"/>
          </a:xfrm>
        </p:spPr>
        <p:txBody>
          <a:bodyPr vert="horz" lIns="91440" tIns="45720" rIns="91440" bIns="45720" rtlCol="0" anchor="t">
            <a:normAutofit/>
          </a:bodyPr>
          <a:lstStyle/>
          <a:p>
            <a:pPr marL="0" indent="0">
              <a:buNone/>
            </a:pPr>
            <a:r>
              <a:rPr lang="en-US">
                <a:ea typeface="Calibri" panose="020F0502020204030204"/>
                <a:cs typeface="Calibri" panose="020F0502020204030204"/>
              </a:rPr>
              <a:t>Ensure you have created accounts: </a:t>
            </a:r>
          </a:p>
          <a:p>
            <a:r>
              <a:rPr lang="en-US">
                <a:ea typeface="Calibri" panose="020F0502020204030204"/>
                <a:cs typeface="Calibri" panose="020F0502020204030204"/>
                <a:hlinkClick r:id="rId2"/>
              </a:rPr>
              <a:t>MyPass</a:t>
            </a:r>
          </a:p>
          <a:p>
            <a:pPr marL="0" indent="0">
              <a:buNone/>
            </a:pPr>
            <a:endParaRPr lang="en-US">
              <a:ea typeface="Calibri" panose="020F0502020204030204"/>
              <a:cs typeface="Calibri" panose="020F0502020204030204"/>
            </a:endParaRPr>
          </a:p>
          <a:p>
            <a:pPr marL="0" indent="0">
              <a:buNone/>
            </a:pPr>
            <a:endParaRPr lang="en-US">
              <a:ea typeface="Calibri" panose="020F0502020204030204"/>
              <a:cs typeface="Calibri" panose="020F0502020204030204"/>
            </a:endParaRPr>
          </a:p>
          <a:p>
            <a:pPr marL="0" indent="0">
              <a:buNone/>
            </a:pPr>
            <a:endParaRPr lang="en-US">
              <a:ea typeface="Calibri" panose="020F0502020204030204"/>
              <a:cs typeface="Calibri" panose="020F0502020204030204"/>
            </a:endParaRPr>
          </a:p>
          <a:p>
            <a:pPr marL="0" indent="0">
              <a:buNone/>
            </a:pPr>
            <a:r>
              <a:rPr lang="en-US">
                <a:ea typeface="Calibri" panose="020F0502020204030204"/>
                <a:cs typeface="Calibri" panose="020F0502020204030204"/>
              </a:rPr>
              <a:t>--&gt; First time Logging in will need Alberta Student Number located on report card in PowerSchool</a:t>
            </a:r>
          </a:p>
          <a:p>
            <a:pPr marL="0" indent="0">
              <a:buNone/>
            </a:pPr>
            <a:r>
              <a:rPr lang="en-US">
                <a:ea typeface="Calibri" panose="020F0502020204030204"/>
                <a:cs typeface="Calibri" panose="020F0502020204030204"/>
              </a:rPr>
              <a:t>       </a:t>
            </a:r>
          </a:p>
        </p:txBody>
      </p:sp>
      <p:pic>
        <p:nvPicPr>
          <p:cNvPr id="4" name="Picture 3" descr="Graphical user interface, text, application&#10;&#10;Description automatically generated">
            <a:extLst>
              <a:ext uri="{FF2B5EF4-FFF2-40B4-BE49-F238E27FC236}">
                <a16:creationId xmlns:a16="http://schemas.microsoft.com/office/drawing/2014/main" id="{3DBF8050-EBD2-4E7D-88A7-6381A4ABD2BE}"/>
              </a:ext>
            </a:extLst>
          </p:cNvPr>
          <p:cNvPicPr>
            <a:picLocks noChangeAspect="1"/>
          </p:cNvPicPr>
          <p:nvPr/>
        </p:nvPicPr>
        <p:blipFill>
          <a:blip r:embed="rId3"/>
          <a:stretch>
            <a:fillRect/>
          </a:stretch>
        </p:blipFill>
        <p:spPr>
          <a:xfrm>
            <a:off x="2549371" y="2139610"/>
            <a:ext cx="2743200" cy="1543050"/>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FC7E86B2-B6C8-9B32-52A0-DFD534F42166}"/>
              </a:ext>
            </a:extLst>
          </p:cNvPr>
          <p:cNvPicPr>
            <a:picLocks noChangeAspect="1"/>
          </p:cNvPicPr>
          <p:nvPr/>
        </p:nvPicPr>
        <p:blipFill>
          <a:blip r:embed="rId4"/>
          <a:stretch>
            <a:fillRect/>
          </a:stretch>
        </p:blipFill>
        <p:spPr>
          <a:xfrm>
            <a:off x="6041254" y="1215043"/>
            <a:ext cx="4074850" cy="2326869"/>
          </a:xfrm>
          <a:prstGeom prst="rect">
            <a:avLst/>
          </a:prstGeom>
        </p:spPr>
      </p:pic>
    </p:spTree>
    <p:extLst>
      <p:ext uri="{BB962C8B-B14F-4D97-AF65-F5344CB8AC3E}">
        <p14:creationId xmlns:p14="http://schemas.microsoft.com/office/powerpoint/2010/main" val="817402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B85A5C-15B8-406C-764F-EDA21A62B411}"/>
              </a:ext>
            </a:extLst>
          </p:cNvPr>
          <p:cNvSpPr>
            <a:spLocks noGrp="1"/>
          </p:cNvSpPr>
          <p:nvPr>
            <p:ph type="title"/>
          </p:nvPr>
        </p:nvSpPr>
        <p:spPr>
          <a:xfrm>
            <a:off x="1061021" y="587051"/>
            <a:ext cx="9849751" cy="1349671"/>
          </a:xfrm>
        </p:spPr>
        <p:txBody>
          <a:bodyPr anchor="b">
            <a:normAutofit/>
          </a:bodyPr>
          <a:lstStyle/>
          <a:p>
            <a:r>
              <a:rPr lang="en-US" sz="5400" b="1">
                <a:ea typeface="Calibri Light"/>
                <a:cs typeface="Calibri Light"/>
              </a:rPr>
              <a:t>Preparing to Apply</a:t>
            </a:r>
            <a:endParaRPr lang="en-US" sz="5400" b="1"/>
          </a:p>
        </p:txBody>
      </p:sp>
      <p:sp>
        <p:nvSpPr>
          <p:cNvPr id="3" name="Content Placeholder 2">
            <a:extLst>
              <a:ext uri="{FF2B5EF4-FFF2-40B4-BE49-F238E27FC236}">
                <a16:creationId xmlns:a16="http://schemas.microsoft.com/office/drawing/2014/main" id="{EDBA1925-6190-C0BD-1595-27C7936C62CF}"/>
              </a:ext>
            </a:extLst>
          </p:cNvPr>
          <p:cNvSpPr>
            <a:spLocks noGrp="1"/>
          </p:cNvSpPr>
          <p:nvPr>
            <p:ph idx="1"/>
          </p:nvPr>
        </p:nvSpPr>
        <p:spPr>
          <a:xfrm>
            <a:off x="1059964" y="2237088"/>
            <a:ext cx="9849751" cy="3032168"/>
          </a:xfrm>
        </p:spPr>
        <p:txBody>
          <a:bodyPr vert="horz" lIns="91440" tIns="45720" rIns="91440" bIns="45720" rtlCol="0" anchor="ctr">
            <a:noAutofit/>
          </a:bodyPr>
          <a:lstStyle/>
          <a:p>
            <a:r>
              <a:rPr lang="en-US">
                <a:ea typeface="Calibri"/>
                <a:cs typeface="Calibri"/>
              </a:rPr>
              <a:t>Application Portals</a:t>
            </a:r>
          </a:p>
          <a:p>
            <a:pPr marL="457200" indent="-457200">
              <a:buFont typeface="Courier New" panose="020B0604020202020204" pitchFamily="34" charset="0"/>
              <a:buChar char="o"/>
            </a:pPr>
            <a:r>
              <a:rPr lang="en-US">
                <a:ea typeface="Calibri"/>
                <a:cs typeface="Calibri"/>
              </a:rPr>
              <a:t>   </a:t>
            </a:r>
            <a:r>
              <a:rPr lang="en-US">
                <a:ea typeface="Calibri"/>
                <a:cs typeface="Calibri"/>
                <a:hlinkClick r:id="rId2"/>
              </a:rPr>
              <a:t>Apply Alberta</a:t>
            </a:r>
            <a:endParaRPr lang="en-US">
              <a:ea typeface="Calibri"/>
              <a:cs typeface="Calibri"/>
            </a:endParaRPr>
          </a:p>
          <a:p>
            <a:pPr marL="457200" indent="-457200">
              <a:buFont typeface="Courier New" panose="020B0604020202020204" pitchFamily="34" charset="0"/>
              <a:buChar char="o"/>
            </a:pPr>
            <a:r>
              <a:rPr lang="en-US">
                <a:ea typeface="Calibri"/>
                <a:cs typeface="Calibri"/>
                <a:hlinkClick r:id="rId3"/>
              </a:rPr>
              <a:t>Education Planner (British Columbia)</a:t>
            </a:r>
            <a:endParaRPr lang="en-US">
              <a:ea typeface="Calibri"/>
              <a:cs typeface="Calibri"/>
            </a:endParaRPr>
          </a:p>
          <a:p>
            <a:pPr marL="457200" indent="-457200">
              <a:buFont typeface="Courier New" panose="020B0604020202020204" pitchFamily="34" charset="0"/>
              <a:buChar char="o"/>
            </a:pPr>
            <a:r>
              <a:rPr lang="en-US">
                <a:ea typeface="Calibri"/>
                <a:cs typeface="Calibri"/>
                <a:hlinkClick r:id="rId4"/>
              </a:rPr>
              <a:t>Ontario Universities' Application Centre</a:t>
            </a:r>
            <a:endParaRPr lang="en-US">
              <a:ea typeface="Calibri" panose="020F0502020204030204"/>
              <a:cs typeface="Calibri" panose="020F0502020204030204"/>
            </a:endParaRPr>
          </a:p>
          <a:p>
            <a:pPr marL="457200" indent="-457200">
              <a:buFont typeface="Courier New" panose="020B0604020202020204" pitchFamily="34" charset="0"/>
              <a:buChar char="o"/>
            </a:pPr>
            <a:endParaRPr lang="en-US">
              <a:ea typeface="Calibri" panose="020F0502020204030204"/>
              <a:cs typeface="Calibri" panose="020F0502020204030204"/>
            </a:endParaRPr>
          </a:p>
          <a:p>
            <a:pPr marL="0" indent="0">
              <a:buNone/>
            </a:pPr>
            <a:r>
              <a:rPr lang="en-US">
                <a:ea typeface="Calibri" panose="020F0502020204030204"/>
                <a:cs typeface="Calibri" panose="020F0502020204030204"/>
              </a:rPr>
              <a:t>--&gt; All other provinces, students apply directly to the post-secondary school on their website</a:t>
            </a:r>
          </a:p>
        </p:txBody>
      </p:sp>
    </p:spTree>
    <p:extLst>
      <p:ext uri="{BB962C8B-B14F-4D97-AF65-F5344CB8AC3E}">
        <p14:creationId xmlns:p14="http://schemas.microsoft.com/office/powerpoint/2010/main" val="867727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1727-277C-7450-AD8D-D480D46418FE}"/>
              </a:ext>
            </a:extLst>
          </p:cNvPr>
          <p:cNvSpPr>
            <a:spLocks noGrp="1"/>
          </p:cNvSpPr>
          <p:nvPr>
            <p:ph type="title"/>
          </p:nvPr>
        </p:nvSpPr>
        <p:spPr/>
        <p:txBody>
          <a:bodyPr/>
          <a:lstStyle/>
          <a:p>
            <a:r>
              <a:rPr lang="en-US" b="1">
                <a:ea typeface="Calibri Light"/>
                <a:cs typeface="Calibri Light"/>
              </a:rPr>
              <a:t>Preparing to Apply</a:t>
            </a:r>
            <a:endParaRPr lang="en-US" b="1"/>
          </a:p>
        </p:txBody>
      </p:sp>
      <p:sp>
        <p:nvSpPr>
          <p:cNvPr id="3" name="Content Placeholder 2">
            <a:extLst>
              <a:ext uri="{FF2B5EF4-FFF2-40B4-BE49-F238E27FC236}">
                <a16:creationId xmlns:a16="http://schemas.microsoft.com/office/drawing/2014/main" id="{8010B7C8-AA25-32CB-AF33-4AFC9BEBFDD0}"/>
              </a:ext>
            </a:extLst>
          </p:cNvPr>
          <p:cNvSpPr>
            <a:spLocks noGrp="1"/>
          </p:cNvSpPr>
          <p:nvPr>
            <p:ph idx="1"/>
          </p:nvPr>
        </p:nvSpPr>
        <p:spPr/>
        <p:txBody>
          <a:bodyPr vert="horz" lIns="91440" tIns="45720" rIns="91440" bIns="45720" rtlCol="0" anchor="t">
            <a:normAutofit/>
          </a:bodyPr>
          <a:lstStyle/>
          <a:p>
            <a:pPr>
              <a:lnSpc>
                <a:spcPct val="100000"/>
              </a:lnSpc>
              <a:spcBef>
                <a:spcPts val="360"/>
              </a:spcBef>
            </a:pPr>
            <a:r>
              <a:rPr lang="en-US">
                <a:ea typeface="+mn-lt"/>
                <a:cs typeface="+mn-lt"/>
              </a:rPr>
              <a:t> Have copies of Detailed Academic Reports, Report Cards (obtain from </a:t>
            </a:r>
            <a:r>
              <a:rPr lang="en-US" err="1">
                <a:ea typeface="+mn-lt"/>
                <a:cs typeface="+mn-lt"/>
              </a:rPr>
              <a:t>MyPass</a:t>
            </a:r>
            <a:r>
              <a:rPr lang="en-US">
                <a:ea typeface="+mn-lt"/>
                <a:cs typeface="+mn-lt"/>
              </a:rPr>
              <a:t>, PowerSchool) </a:t>
            </a:r>
          </a:p>
          <a:p>
            <a:pPr>
              <a:lnSpc>
                <a:spcPct val="100000"/>
              </a:lnSpc>
              <a:spcBef>
                <a:spcPts val="360"/>
              </a:spcBef>
            </a:pPr>
            <a:endParaRPr lang="en-US">
              <a:ea typeface="+mn-lt"/>
              <a:cs typeface="+mn-lt"/>
            </a:endParaRPr>
          </a:p>
          <a:p>
            <a:pPr>
              <a:lnSpc>
                <a:spcPct val="100000"/>
              </a:lnSpc>
              <a:spcBef>
                <a:spcPts val="360"/>
              </a:spcBef>
            </a:pPr>
            <a:r>
              <a:rPr lang="en-US">
                <a:ea typeface="+mn-lt"/>
                <a:cs typeface="+mn-lt"/>
              </a:rPr>
              <a:t>Ensure you are preparing for supplemental requirements:</a:t>
            </a:r>
          </a:p>
          <a:p>
            <a:pPr marL="0" indent="0">
              <a:lnSpc>
                <a:spcPct val="100000"/>
              </a:lnSpc>
              <a:spcBef>
                <a:spcPts val="360"/>
              </a:spcBef>
              <a:buNone/>
            </a:pPr>
            <a:r>
              <a:rPr lang="en-US">
                <a:ea typeface="+mn-lt"/>
                <a:cs typeface="+mn-lt"/>
              </a:rPr>
              <a:t>     - </a:t>
            </a:r>
            <a:r>
              <a:rPr lang="en-US">
                <a:ea typeface="+mn-lt"/>
                <a:cs typeface="+mn-lt"/>
                <a:hlinkClick r:id="rId2"/>
              </a:rPr>
              <a:t>CASPer Test</a:t>
            </a:r>
            <a:r>
              <a:rPr lang="en-US">
                <a:ea typeface="+mn-lt"/>
                <a:cs typeface="+mn-lt"/>
              </a:rPr>
              <a:t> for some Nursing and Education Programs</a:t>
            </a:r>
          </a:p>
          <a:p>
            <a:pPr marL="0" indent="0">
              <a:lnSpc>
                <a:spcPct val="100000"/>
              </a:lnSpc>
              <a:spcBef>
                <a:spcPts val="360"/>
              </a:spcBef>
              <a:buNone/>
            </a:pPr>
            <a:r>
              <a:rPr lang="en-US">
                <a:ea typeface="+mn-lt"/>
                <a:cs typeface="+mn-lt"/>
              </a:rPr>
              <a:t>     - </a:t>
            </a:r>
            <a:r>
              <a:rPr lang="en-US">
                <a:ea typeface="+mn-lt"/>
                <a:cs typeface="+mn-lt"/>
                <a:hlinkClick r:id="rId3"/>
              </a:rPr>
              <a:t>Personal Profile (UBC)</a:t>
            </a:r>
          </a:p>
          <a:p>
            <a:pPr marL="0" indent="0">
              <a:lnSpc>
                <a:spcPct val="100000"/>
              </a:lnSpc>
              <a:spcBef>
                <a:spcPts val="360"/>
              </a:spcBef>
              <a:buNone/>
            </a:pPr>
            <a:r>
              <a:rPr lang="en-US">
                <a:ea typeface="+mn-lt"/>
                <a:cs typeface="+mn-lt"/>
              </a:rPr>
              <a:t>     - Videos or interviews</a:t>
            </a:r>
          </a:p>
          <a:p>
            <a:pPr>
              <a:lnSpc>
                <a:spcPct val="100000"/>
              </a:lnSpc>
              <a:spcBef>
                <a:spcPts val="360"/>
              </a:spcBef>
            </a:pPr>
            <a:endParaRPr lang="en-US">
              <a:ea typeface="+mn-lt"/>
              <a:cs typeface="+mn-lt"/>
            </a:endParaRPr>
          </a:p>
          <a:p>
            <a:pPr>
              <a:lnSpc>
                <a:spcPct val="100000"/>
              </a:lnSpc>
              <a:spcBef>
                <a:spcPts val="360"/>
              </a:spcBef>
            </a:pPr>
            <a:r>
              <a:rPr lang="en-US">
                <a:ea typeface="+mn-lt"/>
                <a:cs typeface="+mn-lt"/>
              </a:rPr>
              <a:t> BE AWARE OF DEADLINES!</a:t>
            </a:r>
            <a:endParaRPr lang="en-US"/>
          </a:p>
        </p:txBody>
      </p:sp>
    </p:spTree>
    <p:extLst>
      <p:ext uri="{BB962C8B-B14F-4D97-AF65-F5344CB8AC3E}">
        <p14:creationId xmlns:p14="http://schemas.microsoft.com/office/powerpoint/2010/main" val="3660247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5883-0C76-5010-7CCB-8D77F1D8504A}"/>
              </a:ext>
            </a:extLst>
          </p:cNvPr>
          <p:cNvSpPr>
            <a:spLocks noGrp="1"/>
          </p:cNvSpPr>
          <p:nvPr>
            <p:ph type="title"/>
          </p:nvPr>
        </p:nvSpPr>
        <p:spPr/>
        <p:txBody>
          <a:bodyPr/>
          <a:lstStyle/>
          <a:p>
            <a:r>
              <a:rPr lang="en-US">
                <a:ea typeface="Calibri Light"/>
                <a:cs typeface="Calibri Light"/>
              </a:rPr>
              <a:t>Applying to an Albertan Institution</a:t>
            </a:r>
            <a:endParaRPr lang="en-US"/>
          </a:p>
        </p:txBody>
      </p:sp>
      <p:sp>
        <p:nvSpPr>
          <p:cNvPr id="3" name="Content Placeholder 2">
            <a:extLst>
              <a:ext uri="{FF2B5EF4-FFF2-40B4-BE49-F238E27FC236}">
                <a16:creationId xmlns:a16="http://schemas.microsoft.com/office/drawing/2014/main" id="{39E67CC9-325A-1AE9-D209-963D3996BE17}"/>
              </a:ext>
            </a:extLst>
          </p:cNvPr>
          <p:cNvSpPr>
            <a:spLocks noGrp="1"/>
          </p:cNvSpPr>
          <p:nvPr>
            <p:ph idx="1"/>
          </p:nvPr>
        </p:nvSpPr>
        <p:spPr>
          <a:xfrm>
            <a:off x="453501" y="1714654"/>
            <a:ext cx="3132338" cy="4351338"/>
          </a:xfrm>
        </p:spPr>
        <p:txBody>
          <a:bodyPr vert="horz" lIns="91440" tIns="45720" rIns="91440" bIns="45720" rtlCol="0" anchor="t">
            <a:normAutofit/>
          </a:bodyPr>
          <a:lstStyle/>
          <a:p>
            <a:pPr marL="0" indent="0">
              <a:buNone/>
            </a:pPr>
            <a:r>
              <a:rPr lang="en-US" sz="3200" b="1">
                <a:ea typeface="Calibri" panose="020F0502020204030204"/>
                <a:cs typeface="Calibri" panose="020F0502020204030204"/>
              </a:rPr>
              <a:t>STEP 1</a:t>
            </a:r>
          </a:p>
          <a:p>
            <a:pPr marL="0" indent="0">
              <a:buNone/>
            </a:pPr>
            <a:endParaRPr lang="en-US">
              <a:ea typeface="Calibri" panose="020F0502020204030204"/>
              <a:cs typeface="Calibri" panose="020F0502020204030204"/>
            </a:endParaRPr>
          </a:p>
          <a:p>
            <a:pPr marL="0" indent="0">
              <a:buNone/>
            </a:pPr>
            <a:r>
              <a:rPr lang="en-US">
                <a:ea typeface="Calibri" panose="020F0502020204030204"/>
                <a:cs typeface="Calibri" panose="020F0502020204030204"/>
              </a:rPr>
              <a:t>Create a </a:t>
            </a:r>
            <a:r>
              <a:rPr lang="en-US">
                <a:ea typeface="Calibri" panose="020F0502020204030204"/>
                <a:cs typeface="Calibri" panose="020F0502020204030204"/>
                <a:hlinkClick r:id="rId2"/>
              </a:rPr>
              <a:t>My Alberta Digital ID</a:t>
            </a:r>
            <a:r>
              <a:rPr lang="en-US">
                <a:ea typeface="Calibri" panose="020F0502020204030204"/>
                <a:cs typeface="Calibri" panose="020F0502020204030204"/>
              </a:rPr>
              <a:t> </a:t>
            </a:r>
          </a:p>
          <a:p>
            <a:pPr marL="0" indent="0">
              <a:buNone/>
            </a:pPr>
            <a:r>
              <a:rPr lang="en-US">
                <a:ea typeface="Calibri" panose="020F0502020204030204"/>
                <a:cs typeface="Calibri" panose="020F0502020204030204"/>
              </a:rPr>
              <a:t>(a basic account is sufficient)</a:t>
            </a:r>
            <a:endParaRPr lang="en-US"/>
          </a:p>
        </p:txBody>
      </p:sp>
      <p:sp>
        <p:nvSpPr>
          <p:cNvPr id="4" name="TextBox 3">
            <a:extLst>
              <a:ext uri="{FF2B5EF4-FFF2-40B4-BE49-F238E27FC236}">
                <a16:creationId xmlns:a16="http://schemas.microsoft.com/office/drawing/2014/main" id="{393512BD-8813-14F0-3969-53A593FEF86A}"/>
              </a:ext>
            </a:extLst>
          </p:cNvPr>
          <p:cNvSpPr txBox="1"/>
          <p:nvPr/>
        </p:nvSpPr>
        <p:spPr>
          <a:xfrm>
            <a:off x="4128117" y="1701553"/>
            <a:ext cx="3240348"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Calibri"/>
                <a:cs typeface="Calibri"/>
              </a:rPr>
              <a:t>STEP 2</a:t>
            </a:r>
          </a:p>
          <a:p>
            <a:endParaRPr lang="en-US" sz="2800" b="1">
              <a:ea typeface="Calibri"/>
              <a:cs typeface="Calibri"/>
            </a:endParaRPr>
          </a:p>
          <a:p>
            <a:r>
              <a:rPr lang="en-US" sz="2800">
                <a:ea typeface="Calibri"/>
                <a:cs typeface="Calibri"/>
              </a:rPr>
              <a:t>Create an </a:t>
            </a:r>
            <a:r>
              <a:rPr lang="en-US" sz="2800">
                <a:ea typeface="Calibri"/>
                <a:cs typeface="Calibri"/>
                <a:hlinkClick r:id="rId3"/>
              </a:rPr>
              <a:t>Apply Alberta Account</a:t>
            </a:r>
            <a:endParaRPr lang="en-US"/>
          </a:p>
        </p:txBody>
      </p:sp>
      <p:sp>
        <p:nvSpPr>
          <p:cNvPr id="5" name="TextBox 4">
            <a:extLst>
              <a:ext uri="{FF2B5EF4-FFF2-40B4-BE49-F238E27FC236}">
                <a16:creationId xmlns:a16="http://schemas.microsoft.com/office/drawing/2014/main" id="{9A13853B-9973-1325-A2AD-4D1F13CD268F}"/>
              </a:ext>
            </a:extLst>
          </p:cNvPr>
          <p:cNvSpPr txBox="1"/>
          <p:nvPr/>
        </p:nvSpPr>
        <p:spPr>
          <a:xfrm>
            <a:off x="7797553" y="1627572"/>
            <a:ext cx="377300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Calibri"/>
                <a:cs typeface="Calibri"/>
              </a:rPr>
              <a:t>STEP 3</a:t>
            </a:r>
          </a:p>
          <a:p>
            <a:endParaRPr lang="en-US" sz="3200" b="1">
              <a:ea typeface="Calibri"/>
              <a:cs typeface="Calibri"/>
            </a:endParaRPr>
          </a:p>
          <a:p>
            <a:r>
              <a:rPr lang="en-US" sz="3200">
                <a:ea typeface="Calibri"/>
                <a:cs typeface="Calibri"/>
              </a:rPr>
              <a:t>Apply to Institution through Apply Alberta </a:t>
            </a:r>
          </a:p>
        </p:txBody>
      </p:sp>
      <p:sp>
        <p:nvSpPr>
          <p:cNvPr id="6" name="Arrow: Right 5">
            <a:extLst>
              <a:ext uri="{FF2B5EF4-FFF2-40B4-BE49-F238E27FC236}">
                <a16:creationId xmlns:a16="http://schemas.microsoft.com/office/drawing/2014/main" id="{0E75719A-DCB6-ACE1-A86E-EFDA4D8E9204}"/>
              </a:ext>
            </a:extLst>
          </p:cNvPr>
          <p:cNvSpPr/>
          <p:nvPr/>
        </p:nvSpPr>
        <p:spPr>
          <a:xfrm>
            <a:off x="2019669" y="1864310"/>
            <a:ext cx="1760737" cy="2367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A95483D0-91BE-E4C8-81F1-CCBBB972CC76}"/>
              </a:ext>
            </a:extLst>
          </p:cNvPr>
          <p:cNvSpPr/>
          <p:nvPr/>
        </p:nvSpPr>
        <p:spPr>
          <a:xfrm>
            <a:off x="5844465" y="1871708"/>
            <a:ext cx="1805126" cy="2293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22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31388C-98AB-EE3D-5FAD-FE286CF40B34}"/>
              </a:ext>
            </a:extLst>
          </p:cNvPr>
          <p:cNvSpPr>
            <a:spLocks noGrp="1"/>
          </p:cNvSpPr>
          <p:nvPr>
            <p:ph type="title"/>
          </p:nvPr>
        </p:nvSpPr>
        <p:spPr>
          <a:xfrm>
            <a:off x="1043631" y="809898"/>
            <a:ext cx="9942716" cy="1554480"/>
          </a:xfrm>
        </p:spPr>
        <p:txBody>
          <a:bodyPr anchor="ctr">
            <a:normAutofit/>
          </a:bodyPr>
          <a:lstStyle/>
          <a:p>
            <a:r>
              <a:rPr lang="en-US" sz="4800">
                <a:ea typeface="Calibri Light"/>
                <a:cs typeface="Calibri Light"/>
              </a:rPr>
              <a:t>Agenda</a:t>
            </a:r>
            <a:endParaRPr lang="en-US" sz="4800"/>
          </a:p>
        </p:txBody>
      </p:sp>
      <p:sp>
        <p:nvSpPr>
          <p:cNvPr id="3" name="Content Placeholder 2">
            <a:extLst>
              <a:ext uri="{FF2B5EF4-FFF2-40B4-BE49-F238E27FC236}">
                <a16:creationId xmlns:a16="http://schemas.microsoft.com/office/drawing/2014/main" id="{879810FF-B85A-94E0-016B-547F3CB52A09}"/>
              </a:ext>
            </a:extLst>
          </p:cNvPr>
          <p:cNvSpPr>
            <a:spLocks noGrp="1"/>
          </p:cNvSpPr>
          <p:nvPr>
            <p:ph idx="1"/>
          </p:nvPr>
        </p:nvSpPr>
        <p:spPr>
          <a:xfrm>
            <a:off x="1045028" y="3017522"/>
            <a:ext cx="9941319" cy="3124658"/>
          </a:xfrm>
        </p:spPr>
        <p:txBody>
          <a:bodyPr vert="horz" lIns="91440" tIns="45720" rIns="91440" bIns="45720" rtlCol="0" anchor="ctr">
            <a:normAutofit/>
          </a:bodyPr>
          <a:lstStyle/>
          <a:p>
            <a:r>
              <a:rPr lang="en-US" sz="2400">
                <a:ea typeface="Calibri"/>
                <a:cs typeface="Calibri"/>
              </a:rPr>
              <a:t>Introductions</a:t>
            </a:r>
          </a:p>
          <a:p>
            <a:r>
              <a:rPr lang="en-US" sz="2400">
                <a:ea typeface="Calibri"/>
                <a:cs typeface="Calibri"/>
              </a:rPr>
              <a:t>Choosing a Program</a:t>
            </a:r>
          </a:p>
          <a:p>
            <a:r>
              <a:rPr lang="en-US" sz="2400">
                <a:ea typeface="Calibri"/>
                <a:cs typeface="Calibri"/>
              </a:rPr>
              <a:t>Application </a:t>
            </a:r>
          </a:p>
          <a:p>
            <a:r>
              <a:rPr lang="en-US" sz="2400">
                <a:ea typeface="Calibri"/>
                <a:cs typeface="Calibri"/>
              </a:rPr>
              <a:t>Admission</a:t>
            </a:r>
          </a:p>
          <a:p>
            <a:r>
              <a:rPr lang="en-US" sz="2400">
                <a:ea typeface="Calibri"/>
                <a:cs typeface="Calibri"/>
              </a:rPr>
              <a:t>Financing-Scholarships and Awards</a:t>
            </a:r>
          </a:p>
          <a:p>
            <a:endParaRPr lang="en-US" sz="2400">
              <a:ea typeface="Calibri"/>
              <a:cs typeface="Calibri"/>
            </a:endParaRPr>
          </a:p>
          <a:p>
            <a:endParaRPr lang="en-US" sz="2400">
              <a:ea typeface="Calibri"/>
              <a:cs typeface="Calibri"/>
            </a:endParaRPr>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977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D950-9619-D405-BBE8-26F462311887}"/>
              </a:ext>
            </a:extLst>
          </p:cNvPr>
          <p:cNvSpPr>
            <a:spLocks noGrp="1"/>
          </p:cNvSpPr>
          <p:nvPr>
            <p:ph type="title"/>
          </p:nvPr>
        </p:nvSpPr>
        <p:spPr/>
        <p:txBody>
          <a:bodyPr/>
          <a:lstStyle/>
          <a:p>
            <a:endParaRPr lang="en-US">
              <a:ea typeface="Calibri Light"/>
              <a:cs typeface="Calibri Light"/>
            </a:endParaRPr>
          </a:p>
        </p:txBody>
      </p:sp>
      <p:pic>
        <p:nvPicPr>
          <p:cNvPr id="4" name="Content Placeholder 3" descr="Graphical user interface, website&#10;&#10;Description automatically generated">
            <a:extLst>
              <a:ext uri="{FF2B5EF4-FFF2-40B4-BE49-F238E27FC236}">
                <a16:creationId xmlns:a16="http://schemas.microsoft.com/office/drawing/2014/main" id="{B68DF948-1451-4DFF-C85B-AF8B876B70A6}"/>
              </a:ext>
            </a:extLst>
          </p:cNvPr>
          <p:cNvPicPr>
            <a:picLocks noGrp="1" noChangeAspect="1"/>
          </p:cNvPicPr>
          <p:nvPr>
            <p:ph idx="1"/>
          </p:nvPr>
        </p:nvPicPr>
        <p:blipFill>
          <a:blip r:embed="rId2"/>
          <a:stretch>
            <a:fillRect/>
          </a:stretch>
        </p:blipFill>
        <p:spPr>
          <a:xfrm>
            <a:off x="138869" y="72286"/>
            <a:ext cx="11795891" cy="6629938"/>
          </a:xfrm>
        </p:spPr>
      </p:pic>
    </p:spTree>
    <p:extLst>
      <p:ext uri="{BB962C8B-B14F-4D97-AF65-F5344CB8AC3E}">
        <p14:creationId xmlns:p14="http://schemas.microsoft.com/office/powerpoint/2010/main" val="3084565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 application, email&#10;&#10;Description automatically generated">
            <a:extLst>
              <a:ext uri="{FF2B5EF4-FFF2-40B4-BE49-F238E27FC236}">
                <a16:creationId xmlns:a16="http://schemas.microsoft.com/office/drawing/2014/main" id="{79B22395-E72E-A0F4-D006-4B4123F5157F}"/>
              </a:ext>
            </a:extLst>
          </p:cNvPr>
          <p:cNvPicPr>
            <a:picLocks noGrp="1" noChangeAspect="1"/>
          </p:cNvPicPr>
          <p:nvPr>
            <p:ph idx="1"/>
          </p:nvPr>
        </p:nvPicPr>
        <p:blipFill>
          <a:blip r:embed="rId2"/>
          <a:stretch>
            <a:fillRect/>
          </a:stretch>
        </p:blipFill>
        <p:spPr>
          <a:xfrm>
            <a:off x="1223825" y="-1695"/>
            <a:ext cx="9744348" cy="6851881"/>
          </a:xfr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BAF25755-DB98-FBA5-06B4-90287887C38D}"/>
                  </a:ext>
                </a:extLst>
              </p14:cNvPr>
              <p14:cNvContentPartPr/>
              <p14:nvPr/>
            </p14:nvContentPartPr>
            <p14:xfrm>
              <a:off x="8283051" y="1328120"/>
              <a:ext cx="2381836" cy="972544"/>
            </p14:xfrm>
          </p:contentPart>
        </mc:Choice>
        <mc:Fallback xmlns="">
          <p:pic>
            <p:nvPicPr>
              <p:cNvPr id="7" name="Ink 6">
                <a:extLst>
                  <a:ext uri="{FF2B5EF4-FFF2-40B4-BE49-F238E27FC236}">
                    <a16:creationId xmlns:a16="http://schemas.microsoft.com/office/drawing/2014/main" id="{BAF25755-DB98-FBA5-06B4-90287887C38D}"/>
                  </a:ext>
                </a:extLst>
              </p:cNvPr>
              <p:cNvPicPr/>
              <p:nvPr/>
            </p:nvPicPr>
            <p:blipFill>
              <a:blip r:embed="rId4"/>
              <a:stretch>
                <a:fillRect/>
              </a:stretch>
            </p:blipFill>
            <p:spPr>
              <a:xfrm>
                <a:off x="8229057" y="1220179"/>
                <a:ext cx="2489463" cy="1188065"/>
              </a:xfrm>
              <a:prstGeom prst="rect">
                <a:avLst/>
              </a:prstGeom>
            </p:spPr>
          </p:pic>
        </mc:Fallback>
      </mc:AlternateContent>
    </p:spTree>
    <p:extLst>
      <p:ext uri="{BB962C8B-B14F-4D97-AF65-F5344CB8AC3E}">
        <p14:creationId xmlns:p14="http://schemas.microsoft.com/office/powerpoint/2010/main" val="1887442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0E416-E299-4778-AE08-7098F061BFC6}"/>
              </a:ext>
            </a:extLst>
          </p:cNvPr>
          <p:cNvSpPr>
            <a:spLocks noGrp="1"/>
          </p:cNvSpPr>
          <p:nvPr>
            <p:ph type="title"/>
          </p:nvPr>
        </p:nvSpPr>
        <p:spPr/>
        <p:txBody>
          <a:bodyPr/>
          <a:lstStyle/>
          <a:p>
            <a:endParaRPr lang="en-US"/>
          </a:p>
        </p:txBody>
      </p:sp>
      <p:pic>
        <p:nvPicPr>
          <p:cNvPr id="7" name="Content Placeholder 6" descr="Graphical user interface&#10;&#10;Description automatically generated">
            <a:extLst>
              <a:ext uri="{FF2B5EF4-FFF2-40B4-BE49-F238E27FC236}">
                <a16:creationId xmlns:a16="http://schemas.microsoft.com/office/drawing/2014/main" id="{5CFEF6E5-AEE6-22D1-ED27-A44AAB9E5629}"/>
              </a:ext>
            </a:extLst>
          </p:cNvPr>
          <p:cNvPicPr>
            <a:picLocks noGrp="1" noChangeAspect="1"/>
          </p:cNvPicPr>
          <p:nvPr>
            <p:ph idx="1"/>
          </p:nvPr>
        </p:nvPicPr>
        <p:blipFill>
          <a:blip r:embed="rId2"/>
          <a:stretch>
            <a:fillRect/>
          </a:stretch>
        </p:blipFill>
        <p:spPr>
          <a:xfrm>
            <a:off x="494960" y="94480"/>
            <a:ext cx="10691612" cy="6578152"/>
          </a:xfrm>
        </p:spPr>
      </p:pic>
    </p:spTree>
    <p:extLst>
      <p:ext uri="{BB962C8B-B14F-4D97-AF65-F5344CB8AC3E}">
        <p14:creationId xmlns:p14="http://schemas.microsoft.com/office/powerpoint/2010/main" val="862005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group of people&#10;&#10;Description automatically generated">
            <a:extLst>
              <a:ext uri="{FF2B5EF4-FFF2-40B4-BE49-F238E27FC236}">
                <a16:creationId xmlns:a16="http://schemas.microsoft.com/office/drawing/2014/main" id="{1F2C0B71-C318-DA5C-6EEB-7E7403DE50DA}"/>
              </a:ext>
            </a:extLst>
          </p:cNvPr>
          <p:cNvPicPr>
            <a:picLocks noGrp="1" noChangeAspect="1"/>
          </p:cNvPicPr>
          <p:nvPr>
            <p:ph idx="1"/>
          </p:nvPr>
        </p:nvPicPr>
        <p:blipFill>
          <a:blip r:embed="rId2"/>
          <a:stretch>
            <a:fillRect/>
          </a:stretch>
        </p:blipFill>
        <p:spPr>
          <a:xfrm>
            <a:off x="57564" y="405198"/>
            <a:ext cx="12084268" cy="5357473"/>
          </a:xfrm>
        </p:spPr>
      </p:pic>
    </p:spTree>
    <p:extLst>
      <p:ext uri="{BB962C8B-B14F-4D97-AF65-F5344CB8AC3E}">
        <p14:creationId xmlns:p14="http://schemas.microsoft.com/office/powerpoint/2010/main" val="1535594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A115E-02AC-9463-AFBC-B8D8A7B8EA4B}"/>
              </a:ext>
            </a:extLst>
          </p:cNvPr>
          <p:cNvSpPr>
            <a:spLocks noGrp="1"/>
          </p:cNvSpPr>
          <p:nvPr>
            <p:ph type="title"/>
          </p:nvPr>
        </p:nvSpPr>
        <p:spPr/>
        <p:txBody>
          <a:bodyPr/>
          <a:lstStyle/>
          <a:p>
            <a:endParaRPr lang="en-US"/>
          </a:p>
        </p:txBody>
      </p:sp>
      <p:pic>
        <p:nvPicPr>
          <p:cNvPr id="4" name="Content Placeholder 3" descr="A screenshot of a application&#10;&#10;Description automatically generated">
            <a:extLst>
              <a:ext uri="{FF2B5EF4-FFF2-40B4-BE49-F238E27FC236}">
                <a16:creationId xmlns:a16="http://schemas.microsoft.com/office/drawing/2014/main" id="{B68D922B-C5C0-5DD1-F3E9-D80A4813AAA0}"/>
              </a:ext>
            </a:extLst>
          </p:cNvPr>
          <p:cNvPicPr>
            <a:picLocks noGrp="1" noChangeAspect="1"/>
          </p:cNvPicPr>
          <p:nvPr>
            <p:ph idx="1"/>
          </p:nvPr>
        </p:nvPicPr>
        <p:blipFill>
          <a:blip r:embed="rId2"/>
          <a:stretch>
            <a:fillRect/>
          </a:stretch>
        </p:blipFill>
        <p:spPr>
          <a:xfrm>
            <a:off x="961748" y="279040"/>
            <a:ext cx="9721047" cy="6016683"/>
          </a:xfrm>
        </p:spPr>
      </p:pic>
    </p:spTree>
    <p:extLst>
      <p:ext uri="{BB962C8B-B14F-4D97-AF65-F5344CB8AC3E}">
        <p14:creationId xmlns:p14="http://schemas.microsoft.com/office/powerpoint/2010/main" val="2515805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FD645-8A4C-49CF-3E1F-62C03DEA39FC}"/>
              </a:ext>
            </a:extLst>
          </p:cNvPr>
          <p:cNvSpPr>
            <a:spLocks noGrp="1"/>
          </p:cNvSpPr>
          <p:nvPr>
            <p:ph type="title"/>
          </p:nvPr>
        </p:nvSpPr>
        <p:spPr/>
        <p:txBody>
          <a:bodyPr/>
          <a:lstStyle/>
          <a:p>
            <a:endParaRPr lang="en-US"/>
          </a:p>
        </p:txBody>
      </p:sp>
      <p:pic>
        <p:nvPicPr>
          <p:cNvPr id="4" name="Content Placeholder 3" descr="A group of people walking in front of a building&#10;&#10;Description automatically generated">
            <a:extLst>
              <a:ext uri="{FF2B5EF4-FFF2-40B4-BE49-F238E27FC236}">
                <a16:creationId xmlns:a16="http://schemas.microsoft.com/office/drawing/2014/main" id="{F187FC28-8D45-FF83-4C39-D801F941D459}"/>
              </a:ext>
            </a:extLst>
          </p:cNvPr>
          <p:cNvPicPr>
            <a:picLocks noGrp="1" noChangeAspect="1"/>
          </p:cNvPicPr>
          <p:nvPr>
            <p:ph idx="1"/>
          </p:nvPr>
        </p:nvPicPr>
        <p:blipFill>
          <a:blip r:embed="rId2"/>
          <a:stretch>
            <a:fillRect/>
          </a:stretch>
        </p:blipFill>
        <p:spPr>
          <a:xfrm>
            <a:off x="606641" y="265169"/>
            <a:ext cx="10372077" cy="5815084"/>
          </a:xfrm>
        </p:spPr>
      </p:pic>
    </p:spTree>
    <p:extLst>
      <p:ext uri="{BB962C8B-B14F-4D97-AF65-F5344CB8AC3E}">
        <p14:creationId xmlns:p14="http://schemas.microsoft.com/office/powerpoint/2010/main" val="936718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 shot of a application&#10;&#10;Description automatically generated">
            <a:extLst>
              <a:ext uri="{FF2B5EF4-FFF2-40B4-BE49-F238E27FC236}">
                <a16:creationId xmlns:a16="http://schemas.microsoft.com/office/drawing/2014/main" id="{FFA08E99-0BB1-0C0C-7781-21A9FAEE79F1}"/>
              </a:ext>
            </a:extLst>
          </p:cNvPr>
          <p:cNvPicPr>
            <a:picLocks noGrp="1" noChangeAspect="1"/>
          </p:cNvPicPr>
          <p:nvPr>
            <p:ph idx="1"/>
          </p:nvPr>
        </p:nvPicPr>
        <p:blipFill>
          <a:blip r:embed="rId2"/>
          <a:stretch>
            <a:fillRect/>
          </a:stretch>
        </p:blipFill>
        <p:spPr>
          <a:xfrm>
            <a:off x="-73980" y="117370"/>
            <a:ext cx="12066232" cy="6007108"/>
          </a:xfrm>
        </p:spPr>
      </p:pic>
    </p:spTree>
    <p:extLst>
      <p:ext uri="{BB962C8B-B14F-4D97-AF65-F5344CB8AC3E}">
        <p14:creationId xmlns:p14="http://schemas.microsoft.com/office/powerpoint/2010/main" val="153057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26B9A9-2C63-FD04-259C-B46F87F9DFF8}"/>
              </a:ext>
            </a:extLst>
          </p:cNvPr>
          <p:cNvSpPr>
            <a:spLocks noGrp="1"/>
          </p:cNvSpPr>
          <p:nvPr>
            <p:ph type="title"/>
          </p:nvPr>
        </p:nvSpPr>
        <p:spPr>
          <a:xfrm>
            <a:off x="1253371" y="98779"/>
            <a:ext cx="9849751" cy="1349671"/>
          </a:xfrm>
        </p:spPr>
        <p:txBody>
          <a:bodyPr anchor="b">
            <a:normAutofit/>
          </a:bodyPr>
          <a:lstStyle/>
          <a:p>
            <a:r>
              <a:rPr lang="en-US" sz="5400">
                <a:ea typeface="Calibri Light"/>
                <a:cs typeface="Calibri Light"/>
              </a:rPr>
              <a:t>Applying</a:t>
            </a:r>
            <a:endParaRPr lang="en-US" sz="5400"/>
          </a:p>
        </p:txBody>
      </p:sp>
      <p:sp>
        <p:nvSpPr>
          <p:cNvPr id="3" name="Content Placeholder 2">
            <a:extLst>
              <a:ext uri="{FF2B5EF4-FFF2-40B4-BE49-F238E27FC236}">
                <a16:creationId xmlns:a16="http://schemas.microsoft.com/office/drawing/2014/main" id="{ED475AFC-949F-4D04-0864-0822C6F2D836}"/>
              </a:ext>
            </a:extLst>
          </p:cNvPr>
          <p:cNvSpPr>
            <a:spLocks noGrp="1"/>
          </p:cNvSpPr>
          <p:nvPr>
            <p:ph idx="1"/>
          </p:nvPr>
        </p:nvSpPr>
        <p:spPr>
          <a:xfrm>
            <a:off x="1407673" y="2370253"/>
            <a:ext cx="9849751" cy="3032168"/>
          </a:xfrm>
        </p:spPr>
        <p:txBody>
          <a:bodyPr vert="horz" lIns="91440" tIns="45720" rIns="91440" bIns="45720" rtlCol="0" anchor="ctr">
            <a:noAutofit/>
          </a:bodyPr>
          <a:lstStyle/>
          <a:p>
            <a:pPr marL="0" indent="0">
              <a:buNone/>
            </a:pPr>
            <a:r>
              <a:rPr lang="en-US">
                <a:ea typeface="Calibri"/>
                <a:cs typeface="Calibri"/>
              </a:rPr>
              <a:t>--&gt; Most post-secondary applications open the </a:t>
            </a:r>
            <a:r>
              <a:rPr lang="en-US" b="1">
                <a:ea typeface="Calibri"/>
                <a:cs typeface="Calibri"/>
              </a:rPr>
              <a:t>beginning of October.</a:t>
            </a:r>
            <a:r>
              <a:rPr lang="en-US">
                <a:ea typeface="Calibri"/>
                <a:cs typeface="Calibri"/>
              </a:rPr>
              <a:t> Some have firm end dates (March 1st for University of Calgary; January 15th for the University of British Columbia).</a:t>
            </a:r>
          </a:p>
          <a:p>
            <a:pPr marL="0" indent="0">
              <a:buNone/>
            </a:pPr>
            <a:r>
              <a:rPr lang="en-US">
                <a:ea typeface="Calibri"/>
                <a:cs typeface="Calibri"/>
              </a:rPr>
              <a:t>--&gt; Applying early is always encouraged as most post-secondary schools operate on a rolling admission policy; if the student does not receive an early offer of admission, their application will automatically roll over to next admission cycle.</a:t>
            </a:r>
          </a:p>
          <a:p>
            <a:pPr marL="0" indent="0">
              <a:buNone/>
            </a:pPr>
            <a:r>
              <a:rPr lang="en-US">
                <a:ea typeface="Calibri"/>
                <a:cs typeface="Calibri"/>
              </a:rPr>
              <a:t>--&gt; Most post-secondary institutions allow students to </a:t>
            </a:r>
            <a:r>
              <a:rPr lang="en-US" b="1">
                <a:ea typeface="Calibri"/>
                <a:cs typeface="Calibri"/>
              </a:rPr>
              <a:t>select 2 program choices.</a:t>
            </a:r>
            <a:r>
              <a:rPr lang="en-US">
                <a:ea typeface="Calibri"/>
                <a:cs typeface="Calibri"/>
              </a:rPr>
              <a:t> Students will only be evaluated for their 2nd choice if they do not receive an offer for their 1st. If they receive an offer for their 2nd choice, they will continue to be evaluated for their 1st. </a:t>
            </a:r>
          </a:p>
        </p:txBody>
      </p:sp>
    </p:spTree>
    <p:extLst>
      <p:ext uri="{BB962C8B-B14F-4D97-AF65-F5344CB8AC3E}">
        <p14:creationId xmlns:p14="http://schemas.microsoft.com/office/powerpoint/2010/main" val="187289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E4BD66-A217-FC61-1B64-BCBAACF07AAD}"/>
              </a:ext>
            </a:extLst>
          </p:cNvPr>
          <p:cNvSpPr>
            <a:spLocks noGrp="1"/>
          </p:cNvSpPr>
          <p:nvPr>
            <p:ph type="title"/>
          </p:nvPr>
        </p:nvSpPr>
        <p:spPr>
          <a:xfrm>
            <a:off x="1290361" y="187556"/>
            <a:ext cx="9849751" cy="1349671"/>
          </a:xfrm>
        </p:spPr>
        <p:txBody>
          <a:bodyPr anchor="b">
            <a:normAutofit/>
          </a:bodyPr>
          <a:lstStyle/>
          <a:p>
            <a:r>
              <a:rPr lang="en-US" sz="5400">
                <a:ea typeface="Calibri Light"/>
                <a:cs typeface="Calibri Light"/>
              </a:rPr>
              <a:t>After Applying</a:t>
            </a:r>
            <a:endParaRPr lang="en-US" sz="5400"/>
          </a:p>
        </p:txBody>
      </p:sp>
      <p:sp>
        <p:nvSpPr>
          <p:cNvPr id="3" name="Content Placeholder 2">
            <a:extLst>
              <a:ext uri="{FF2B5EF4-FFF2-40B4-BE49-F238E27FC236}">
                <a16:creationId xmlns:a16="http://schemas.microsoft.com/office/drawing/2014/main" id="{6C4C42EB-38F7-2BB8-033C-467E184AF9D6}"/>
              </a:ext>
            </a:extLst>
          </p:cNvPr>
          <p:cNvSpPr>
            <a:spLocks noGrp="1"/>
          </p:cNvSpPr>
          <p:nvPr>
            <p:ph idx="1"/>
          </p:nvPr>
        </p:nvSpPr>
        <p:spPr>
          <a:xfrm>
            <a:off x="934197" y="2185302"/>
            <a:ext cx="9849751" cy="3032168"/>
          </a:xfrm>
        </p:spPr>
        <p:txBody>
          <a:bodyPr vert="horz" lIns="91440" tIns="45720" rIns="91440" bIns="45720" rtlCol="0" anchor="ctr">
            <a:noAutofit/>
          </a:bodyPr>
          <a:lstStyle/>
          <a:p>
            <a:r>
              <a:rPr lang="en-US">
                <a:ea typeface="Calibri"/>
                <a:cs typeface="Calibri"/>
              </a:rPr>
              <a:t>Check your email to ensure that receipt of application is received</a:t>
            </a:r>
          </a:p>
          <a:p>
            <a:r>
              <a:rPr lang="en-US">
                <a:ea typeface="Calibri"/>
                <a:cs typeface="Calibri"/>
              </a:rPr>
              <a:t>Ensure you read the email verification closely and confirm next steps</a:t>
            </a:r>
          </a:p>
          <a:p>
            <a:r>
              <a:rPr lang="en-US">
                <a:ea typeface="Calibri"/>
                <a:cs typeface="Calibri"/>
              </a:rPr>
              <a:t>Apply for entrance awards and scholarships</a:t>
            </a:r>
          </a:p>
          <a:p>
            <a:r>
              <a:rPr lang="en-US">
                <a:ea typeface="Calibri"/>
                <a:cs typeface="Calibri"/>
              </a:rPr>
              <a:t>Apply for residence, if applicable</a:t>
            </a:r>
          </a:p>
          <a:p>
            <a:r>
              <a:rPr lang="en-US">
                <a:ea typeface="Calibri"/>
                <a:cs typeface="Calibri"/>
              </a:rPr>
              <a:t>Mid-February- send an interim transcript if requested</a:t>
            </a:r>
          </a:p>
          <a:p>
            <a:r>
              <a:rPr lang="en-US">
                <a:ea typeface="Calibri"/>
                <a:cs typeface="Calibri"/>
              </a:rPr>
              <a:t>If offered conditional acceptance: accept offer, pay tuition deposit, and register for classes</a:t>
            </a:r>
          </a:p>
          <a:p>
            <a:r>
              <a:rPr lang="en-US">
                <a:ea typeface="Calibri"/>
                <a:cs typeface="Calibri"/>
              </a:rPr>
              <a:t>If attending university outside of Alberta, order final transcript to be sent via </a:t>
            </a:r>
            <a:r>
              <a:rPr lang="en-US" err="1">
                <a:ea typeface="Calibri"/>
                <a:cs typeface="Calibri"/>
              </a:rPr>
              <a:t>MyPass</a:t>
            </a:r>
            <a:endParaRPr lang="en-US">
              <a:ea typeface="Calibri"/>
              <a:cs typeface="Calibri"/>
            </a:endParaRPr>
          </a:p>
        </p:txBody>
      </p:sp>
    </p:spTree>
    <p:extLst>
      <p:ext uri="{BB962C8B-B14F-4D97-AF65-F5344CB8AC3E}">
        <p14:creationId xmlns:p14="http://schemas.microsoft.com/office/powerpoint/2010/main" val="1033346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B54E1D-8FA9-8268-0851-08B5E64B04B8}"/>
              </a:ext>
            </a:extLst>
          </p:cNvPr>
          <p:cNvSpPr>
            <a:spLocks noGrp="1"/>
          </p:cNvSpPr>
          <p:nvPr>
            <p:ph type="title"/>
          </p:nvPr>
        </p:nvSpPr>
        <p:spPr>
          <a:xfrm>
            <a:off x="1290361" y="357711"/>
            <a:ext cx="9849751" cy="1349671"/>
          </a:xfrm>
        </p:spPr>
        <p:txBody>
          <a:bodyPr anchor="b">
            <a:normAutofit/>
          </a:bodyPr>
          <a:lstStyle/>
          <a:p>
            <a:r>
              <a:rPr lang="en-US" sz="5400">
                <a:ea typeface="Calibri Light"/>
                <a:cs typeface="Calibri Light"/>
              </a:rPr>
              <a:t>Transcripts</a:t>
            </a:r>
            <a:endParaRPr lang="en-US" sz="5400"/>
          </a:p>
        </p:txBody>
      </p:sp>
      <p:sp>
        <p:nvSpPr>
          <p:cNvPr id="3" name="Content Placeholder 2">
            <a:extLst>
              <a:ext uri="{FF2B5EF4-FFF2-40B4-BE49-F238E27FC236}">
                <a16:creationId xmlns:a16="http://schemas.microsoft.com/office/drawing/2014/main" id="{D8004DC7-2BCF-0A9F-F8BD-00DE517C30D7}"/>
              </a:ext>
            </a:extLst>
          </p:cNvPr>
          <p:cNvSpPr>
            <a:spLocks noGrp="1"/>
          </p:cNvSpPr>
          <p:nvPr>
            <p:ph idx="1"/>
          </p:nvPr>
        </p:nvSpPr>
        <p:spPr>
          <a:xfrm>
            <a:off x="1008178" y="2133515"/>
            <a:ext cx="9849751" cy="3032168"/>
          </a:xfrm>
        </p:spPr>
        <p:txBody>
          <a:bodyPr vert="horz" lIns="91440" tIns="45720" rIns="91440" bIns="45720" rtlCol="0" anchor="ctr">
            <a:noAutofit/>
          </a:bodyPr>
          <a:lstStyle/>
          <a:p>
            <a:r>
              <a:rPr lang="en-US" sz="2000">
                <a:ea typeface="Calibri"/>
                <a:cs typeface="Calibri"/>
              </a:rPr>
              <a:t>It is important to pay close attention to what the institution is asking regarding transcripts and course grade submissions as the process is not standardized. U of C will require course grade submission from Apply Alberta. U of A requires course grades are inputted into their Launch Pad Portal. MRU requires students to complete a self-reported grade form and predict the final grades they will receive in grade 12.</a:t>
            </a:r>
          </a:p>
          <a:p>
            <a:endParaRPr lang="en-US" sz="2000">
              <a:ea typeface="Calibri"/>
              <a:cs typeface="Calibri"/>
            </a:endParaRPr>
          </a:p>
          <a:p>
            <a:r>
              <a:rPr lang="en-US" sz="2000">
                <a:ea typeface="Calibri"/>
                <a:cs typeface="Calibri"/>
              </a:rPr>
              <a:t>University of Calgary and other Alberta-based institutions will automatically request transcripts for students who have attended high school in Alberta. </a:t>
            </a:r>
          </a:p>
          <a:p>
            <a:pPr marL="0" indent="0">
              <a:buNone/>
            </a:pPr>
            <a:endParaRPr lang="en-US" sz="2000">
              <a:ea typeface="Calibri"/>
              <a:cs typeface="Calibri"/>
            </a:endParaRPr>
          </a:p>
          <a:p>
            <a:pPr marL="457200" indent="-457200"/>
            <a:r>
              <a:rPr lang="en-US" sz="2000">
                <a:ea typeface="Calibri"/>
                <a:cs typeface="Calibri"/>
              </a:rPr>
              <a:t>Students who have applied to a post-secondary school outside of Alberta are required to have a </a:t>
            </a:r>
            <a:r>
              <a:rPr lang="en-US" sz="2000" err="1">
                <a:ea typeface="Calibri"/>
                <a:cs typeface="Calibri"/>
              </a:rPr>
              <a:t>MyPass</a:t>
            </a:r>
            <a:r>
              <a:rPr lang="en-US" sz="2000">
                <a:ea typeface="Calibri"/>
                <a:cs typeface="Calibri"/>
              </a:rPr>
              <a:t> account initiated to request final transcripts to be sent in July. The process for uploading an initial and interim transcript will vary by institution. </a:t>
            </a:r>
          </a:p>
        </p:txBody>
      </p:sp>
    </p:spTree>
    <p:extLst>
      <p:ext uri="{BB962C8B-B14F-4D97-AF65-F5344CB8AC3E}">
        <p14:creationId xmlns:p14="http://schemas.microsoft.com/office/powerpoint/2010/main" val="380386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29B74-BBAC-24A5-46C0-97F687DBFC7C}"/>
              </a:ext>
            </a:extLst>
          </p:cNvPr>
          <p:cNvSpPr>
            <a:spLocks noGrp="1"/>
          </p:cNvSpPr>
          <p:nvPr>
            <p:ph type="title"/>
          </p:nvPr>
        </p:nvSpPr>
        <p:spPr/>
        <p:txBody>
          <a:bodyPr/>
          <a:lstStyle/>
          <a:p>
            <a:r>
              <a:rPr lang="en-US" b="1">
                <a:ea typeface="Calibri Light"/>
                <a:cs typeface="Calibri Light"/>
              </a:rPr>
              <a:t>Success Centre Contact Information </a:t>
            </a:r>
            <a:endParaRPr lang="en-US" b="1"/>
          </a:p>
        </p:txBody>
      </p:sp>
      <p:sp>
        <p:nvSpPr>
          <p:cNvPr id="3" name="Content Placeholder 2">
            <a:extLst>
              <a:ext uri="{FF2B5EF4-FFF2-40B4-BE49-F238E27FC236}">
                <a16:creationId xmlns:a16="http://schemas.microsoft.com/office/drawing/2014/main" id="{34DFA1D8-E656-93D1-298A-F4C9391CB4AA}"/>
              </a:ext>
            </a:extLst>
          </p:cNvPr>
          <p:cNvSpPr>
            <a:spLocks noGrp="1"/>
          </p:cNvSpPr>
          <p:nvPr>
            <p:ph idx="1"/>
          </p:nvPr>
        </p:nvSpPr>
        <p:spPr>
          <a:xfrm>
            <a:off x="705035" y="1574091"/>
            <a:ext cx="10515600" cy="4351338"/>
          </a:xfrm>
        </p:spPr>
        <p:txBody>
          <a:bodyPr vert="horz" lIns="91440" tIns="45720" rIns="91440" bIns="45720" rtlCol="0" anchor="t">
            <a:normAutofit/>
          </a:bodyPr>
          <a:lstStyle/>
          <a:p>
            <a:r>
              <a:rPr lang="en-US" dirty="0">
                <a:solidFill>
                  <a:srgbClr val="0070C0"/>
                </a:solidFill>
                <a:ea typeface="Calibri" panose="020F0502020204030204"/>
                <a:cs typeface="Calibri" panose="020F0502020204030204"/>
              </a:rPr>
              <a:t>Kelly Pretty - </a:t>
            </a:r>
            <a:r>
              <a:rPr lang="en-US" dirty="0">
                <a:solidFill>
                  <a:srgbClr val="0070C0"/>
                </a:solidFill>
                <a:ea typeface="+mn-lt"/>
                <a:cs typeface="+mn-lt"/>
              </a:rPr>
              <a:t>kapretty@cbe.ab.ca</a:t>
            </a:r>
            <a:endParaRPr lang="en-US">
              <a:solidFill>
                <a:srgbClr val="0070C0"/>
              </a:solidFill>
              <a:ea typeface="Calibri" panose="020F0502020204030204"/>
              <a:cs typeface="Calibri" panose="020F0502020204030204"/>
            </a:endParaRPr>
          </a:p>
          <a:p>
            <a:pPr marL="0" indent="0">
              <a:buNone/>
            </a:pPr>
            <a:r>
              <a:rPr lang="en-US" dirty="0">
                <a:solidFill>
                  <a:srgbClr val="0070C0"/>
                </a:solidFill>
                <a:ea typeface="Calibri" panose="020F0502020204030204"/>
                <a:cs typeface="Calibri" panose="020F0502020204030204"/>
              </a:rPr>
              <a:t>Student Services (Blue Community)</a:t>
            </a:r>
          </a:p>
          <a:p>
            <a:r>
              <a:rPr lang="en-US" dirty="0">
                <a:solidFill>
                  <a:srgbClr val="FF0000"/>
                </a:solidFill>
                <a:ea typeface="Calibri" panose="020F0502020204030204"/>
                <a:cs typeface="Calibri" panose="020F0502020204030204"/>
              </a:rPr>
              <a:t>Steph Sellar- </a:t>
            </a:r>
            <a:r>
              <a:rPr lang="en-US" dirty="0">
                <a:solidFill>
                  <a:srgbClr val="FF0000"/>
                </a:solidFill>
                <a:ea typeface="+mn-lt"/>
                <a:cs typeface="+mn-lt"/>
              </a:rPr>
              <a:t>smsellar@cbe.ab.ca</a:t>
            </a:r>
          </a:p>
          <a:p>
            <a:pPr marL="0" indent="0">
              <a:buNone/>
            </a:pPr>
            <a:r>
              <a:rPr lang="en-US" dirty="0">
                <a:solidFill>
                  <a:srgbClr val="FF0000"/>
                </a:solidFill>
                <a:ea typeface="Calibri" panose="020F0502020204030204"/>
                <a:cs typeface="Calibri" panose="020F0502020204030204"/>
              </a:rPr>
              <a:t>Student Services (Red Community)</a:t>
            </a:r>
          </a:p>
          <a:p>
            <a:r>
              <a:rPr lang="en-US" dirty="0">
                <a:solidFill>
                  <a:srgbClr val="FFC000"/>
                </a:solidFill>
                <a:ea typeface="Calibri" panose="020F0502020204030204"/>
                <a:cs typeface="Calibri" panose="020F0502020204030204"/>
              </a:rPr>
              <a:t>Aly Lefebvre- allefebvre@cbe.ab.ca</a:t>
            </a:r>
          </a:p>
          <a:p>
            <a:pPr marL="0" indent="0">
              <a:buNone/>
            </a:pPr>
            <a:r>
              <a:rPr lang="en-US" dirty="0">
                <a:solidFill>
                  <a:srgbClr val="FFC000"/>
                </a:solidFill>
                <a:ea typeface="Calibri" panose="020F0502020204030204"/>
                <a:cs typeface="Calibri" panose="020F0502020204030204"/>
              </a:rPr>
              <a:t>Student Services (Orange Community)</a:t>
            </a:r>
          </a:p>
          <a:p>
            <a:r>
              <a:rPr lang="en-US" dirty="0">
                <a:ea typeface="Calibri" panose="020F0502020204030204"/>
                <a:cs typeface="Calibri" panose="020F0502020204030204"/>
              </a:rPr>
              <a:t>Corinne Cadre- </a:t>
            </a:r>
            <a:r>
              <a:rPr lang="en-US" dirty="0">
                <a:ea typeface="+mn-lt"/>
                <a:cs typeface="+mn-lt"/>
              </a:rPr>
              <a:t>clcadre@cbe.ab.ca</a:t>
            </a:r>
          </a:p>
          <a:p>
            <a:pPr marL="0" indent="0">
              <a:buNone/>
            </a:pPr>
            <a:r>
              <a:rPr lang="en-US" dirty="0">
                <a:ea typeface="Calibri" panose="020F0502020204030204"/>
                <a:cs typeface="Calibri" panose="020F0502020204030204"/>
              </a:rPr>
              <a:t>Resource Learning Leader</a:t>
            </a:r>
          </a:p>
        </p:txBody>
      </p:sp>
    </p:spTree>
    <p:extLst>
      <p:ext uri="{BB962C8B-B14F-4D97-AF65-F5344CB8AC3E}">
        <p14:creationId xmlns:p14="http://schemas.microsoft.com/office/powerpoint/2010/main" val="2200261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A499F9-A4EF-BF08-4645-328D1C69E150}"/>
              </a:ext>
            </a:extLst>
          </p:cNvPr>
          <p:cNvPicPr>
            <a:picLocks noGrp="1" noChangeAspect="1"/>
          </p:cNvPicPr>
          <p:nvPr>
            <p:ph idx="1"/>
          </p:nvPr>
        </p:nvPicPr>
        <p:blipFill>
          <a:blip r:embed="rId2"/>
          <a:stretch>
            <a:fillRect/>
          </a:stretch>
        </p:blipFill>
        <p:spPr>
          <a:xfrm>
            <a:off x="2791" y="-595"/>
            <a:ext cx="11866485" cy="6842282"/>
          </a:xfrm>
        </p:spPr>
      </p:pic>
      <p:sp>
        <p:nvSpPr>
          <p:cNvPr id="2" name="TextBox 1">
            <a:extLst>
              <a:ext uri="{FF2B5EF4-FFF2-40B4-BE49-F238E27FC236}">
                <a16:creationId xmlns:a16="http://schemas.microsoft.com/office/drawing/2014/main" id="{A7904A01-BE01-6080-FFE9-334B15869F2B}"/>
              </a:ext>
            </a:extLst>
          </p:cNvPr>
          <p:cNvSpPr txBox="1"/>
          <p:nvPr/>
        </p:nvSpPr>
        <p:spPr>
          <a:xfrm>
            <a:off x="6751053" y="4986421"/>
            <a:ext cx="14170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Or Science 30</a:t>
            </a:r>
            <a:endParaRPr lang="en-US" sz="1400" dirty="0"/>
          </a:p>
        </p:txBody>
      </p:sp>
      <p:sp>
        <p:nvSpPr>
          <p:cNvPr id="3" name="TextBox 2">
            <a:extLst>
              <a:ext uri="{FF2B5EF4-FFF2-40B4-BE49-F238E27FC236}">
                <a16:creationId xmlns:a16="http://schemas.microsoft.com/office/drawing/2014/main" id="{8D60A87C-0945-66D8-3DE7-127C91869A8F}"/>
              </a:ext>
            </a:extLst>
          </p:cNvPr>
          <p:cNvSpPr txBox="1"/>
          <p:nvPr/>
        </p:nvSpPr>
        <p:spPr>
          <a:xfrm>
            <a:off x="8515684" y="160421"/>
            <a:ext cx="3074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hlinkClick r:id="rId3"/>
              </a:rPr>
              <a:t>Link</a:t>
            </a:r>
            <a:r>
              <a:rPr lang="en-US" b="1" dirty="0">
                <a:cs typeface="Calibri"/>
              </a:rPr>
              <a:t> to approved options. </a:t>
            </a:r>
            <a:endParaRPr lang="en-US" b="1" dirty="0"/>
          </a:p>
        </p:txBody>
      </p:sp>
    </p:spTree>
    <p:extLst>
      <p:ext uri="{BB962C8B-B14F-4D97-AF65-F5344CB8AC3E}">
        <p14:creationId xmlns:p14="http://schemas.microsoft.com/office/powerpoint/2010/main" val="1292904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E1B5B-6DF3-9848-42B6-13033CCC0905}"/>
              </a:ext>
            </a:extLst>
          </p:cNvPr>
          <p:cNvSpPr>
            <a:spLocks noGrp="1"/>
          </p:cNvSpPr>
          <p:nvPr>
            <p:ph type="title"/>
          </p:nvPr>
        </p:nvSpPr>
        <p:spPr/>
        <p:txBody>
          <a:bodyPr/>
          <a:lstStyle/>
          <a:p>
            <a:endParaRPr lang="en-US"/>
          </a:p>
        </p:txBody>
      </p:sp>
      <p:pic>
        <p:nvPicPr>
          <p:cNvPr id="4" name="Content Placeholder 3" descr="A group of papers with writing on them&#10;&#10;Description automatically generated">
            <a:extLst>
              <a:ext uri="{FF2B5EF4-FFF2-40B4-BE49-F238E27FC236}">
                <a16:creationId xmlns:a16="http://schemas.microsoft.com/office/drawing/2014/main" id="{87AC475E-AF79-2B95-A66B-8ADEC11BA50E}"/>
              </a:ext>
            </a:extLst>
          </p:cNvPr>
          <p:cNvPicPr>
            <a:picLocks noGrp="1" noChangeAspect="1"/>
          </p:cNvPicPr>
          <p:nvPr>
            <p:ph idx="1"/>
          </p:nvPr>
        </p:nvPicPr>
        <p:blipFill>
          <a:blip r:embed="rId2"/>
          <a:stretch>
            <a:fillRect/>
          </a:stretch>
        </p:blipFill>
        <p:spPr>
          <a:xfrm>
            <a:off x="133165" y="2403"/>
            <a:ext cx="12066232" cy="6814093"/>
          </a:xfrm>
        </p:spPr>
      </p:pic>
    </p:spTree>
    <p:extLst>
      <p:ext uri="{BB962C8B-B14F-4D97-AF65-F5344CB8AC3E}">
        <p14:creationId xmlns:p14="http://schemas.microsoft.com/office/powerpoint/2010/main" val="130236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chool course&#10;&#10;Description automatically generated">
            <a:extLst>
              <a:ext uri="{FF2B5EF4-FFF2-40B4-BE49-F238E27FC236}">
                <a16:creationId xmlns:a16="http://schemas.microsoft.com/office/drawing/2014/main" id="{EFC93AA8-1F5F-2BC1-AA7C-6D31DC30D9BA}"/>
              </a:ext>
            </a:extLst>
          </p:cNvPr>
          <p:cNvPicPr>
            <a:picLocks noGrp="1" noChangeAspect="1"/>
          </p:cNvPicPr>
          <p:nvPr>
            <p:ph idx="1"/>
          </p:nvPr>
        </p:nvPicPr>
        <p:blipFill>
          <a:blip r:embed="rId2"/>
          <a:stretch>
            <a:fillRect/>
          </a:stretch>
        </p:blipFill>
        <p:spPr>
          <a:xfrm>
            <a:off x="759588" y="377785"/>
            <a:ext cx="10454270" cy="6106651"/>
          </a:xfrm>
        </p:spPr>
      </p:pic>
    </p:spTree>
    <p:extLst>
      <p:ext uri="{BB962C8B-B14F-4D97-AF65-F5344CB8AC3E}">
        <p14:creationId xmlns:p14="http://schemas.microsoft.com/office/powerpoint/2010/main" val="2518263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E804-619A-B9D1-AAC9-B593822D435B}"/>
              </a:ext>
            </a:extLst>
          </p:cNvPr>
          <p:cNvSpPr>
            <a:spLocks noGrp="1"/>
          </p:cNvSpPr>
          <p:nvPr>
            <p:ph type="title"/>
          </p:nvPr>
        </p:nvSpPr>
        <p:spPr/>
        <p:txBody>
          <a:bodyPr/>
          <a:lstStyle/>
          <a:p>
            <a:r>
              <a:rPr lang="en-US">
                <a:cs typeface="Calibri Light"/>
              </a:rPr>
              <a:t>Alternative Routes</a:t>
            </a:r>
            <a:endParaRPr lang="en-US"/>
          </a:p>
        </p:txBody>
      </p:sp>
      <p:sp>
        <p:nvSpPr>
          <p:cNvPr id="3" name="Content Placeholder 2">
            <a:extLst>
              <a:ext uri="{FF2B5EF4-FFF2-40B4-BE49-F238E27FC236}">
                <a16:creationId xmlns:a16="http://schemas.microsoft.com/office/drawing/2014/main" id="{14BEE1C2-8717-8764-A4CF-615CD6DD837B}"/>
              </a:ext>
            </a:extLst>
          </p:cNvPr>
          <p:cNvSpPr>
            <a:spLocks noGrp="1"/>
          </p:cNvSpPr>
          <p:nvPr>
            <p:ph idx="1"/>
          </p:nvPr>
        </p:nvSpPr>
        <p:spPr>
          <a:xfrm>
            <a:off x="690239" y="1426130"/>
            <a:ext cx="5410940" cy="4351338"/>
          </a:xfrm>
        </p:spPr>
        <p:txBody>
          <a:bodyPr vert="horz" lIns="91440" tIns="45720" rIns="91440" bIns="45720" rtlCol="0" anchor="t">
            <a:normAutofit/>
          </a:bodyPr>
          <a:lstStyle/>
          <a:p>
            <a:pPr marL="0" indent="0">
              <a:buNone/>
            </a:pPr>
            <a:r>
              <a:rPr lang="en-US" b="1">
                <a:cs typeface="Calibri" panose="020F0502020204030204"/>
              </a:rPr>
              <a:t>Bachelor of Social Work</a:t>
            </a:r>
          </a:p>
          <a:p>
            <a:pPr marL="0" indent="0">
              <a:buNone/>
            </a:pPr>
            <a:r>
              <a:rPr lang="en-US" u="sng">
                <a:cs typeface="Calibri" panose="020F0502020204030204"/>
              </a:rPr>
              <a:t>Mount Royal University</a:t>
            </a:r>
          </a:p>
          <a:p>
            <a:pPr marL="0" indent="0">
              <a:buNone/>
            </a:pPr>
            <a:r>
              <a:rPr lang="en-US">
                <a:cs typeface="Calibri" panose="020F0502020204030204"/>
              </a:rPr>
              <a:t>English 30-1</a:t>
            </a:r>
          </a:p>
          <a:p>
            <a:pPr marL="0" indent="0">
              <a:buNone/>
            </a:pPr>
            <a:r>
              <a:rPr lang="en-US">
                <a:cs typeface="Calibri" panose="020F0502020204030204"/>
              </a:rPr>
              <a:t>Social 30-1 or Aboriginal Studies 30</a:t>
            </a:r>
          </a:p>
          <a:p>
            <a:pPr marL="0" indent="0">
              <a:buNone/>
            </a:pPr>
            <a:r>
              <a:rPr lang="en-US">
                <a:cs typeface="Calibri" panose="020F0502020204030204"/>
              </a:rPr>
              <a:t>3 additional approved 30 level courses</a:t>
            </a:r>
          </a:p>
          <a:p>
            <a:pPr marL="0" indent="0">
              <a:buNone/>
            </a:pPr>
            <a:r>
              <a:rPr lang="en-US">
                <a:cs typeface="Calibri" panose="020F0502020204030204"/>
              </a:rPr>
              <a:t>Competitive average: 90-95%</a:t>
            </a:r>
          </a:p>
        </p:txBody>
      </p:sp>
      <p:sp>
        <p:nvSpPr>
          <p:cNvPr id="4" name="TextBox 3">
            <a:extLst>
              <a:ext uri="{FF2B5EF4-FFF2-40B4-BE49-F238E27FC236}">
                <a16:creationId xmlns:a16="http://schemas.microsoft.com/office/drawing/2014/main" id="{8D16E09A-E229-BDDA-7A93-4C5DB3F92CD5}"/>
              </a:ext>
            </a:extLst>
          </p:cNvPr>
          <p:cNvSpPr txBox="1"/>
          <p:nvPr/>
        </p:nvSpPr>
        <p:spPr>
          <a:xfrm>
            <a:off x="6465903" y="1464815"/>
            <a:ext cx="486792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Social Work Diploma</a:t>
            </a:r>
          </a:p>
          <a:p>
            <a:r>
              <a:rPr lang="en-US" sz="2800" u="sng">
                <a:cs typeface="Calibri"/>
              </a:rPr>
              <a:t>Bow Valley College</a:t>
            </a:r>
          </a:p>
          <a:p>
            <a:r>
              <a:rPr lang="en-US" sz="2800">
                <a:cs typeface="Calibri"/>
              </a:rPr>
              <a:t>English 30-1 or 30-2</a:t>
            </a:r>
          </a:p>
          <a:p>
            <a:r>
              <a:rPr lang="en-US" sz="2800">
                <a:cs typeface="Calibri"/>
              </a:rPr>
              <a:t>*Minimum grade of 65% required in English 30-2</a:t>
            </a:r>
          </a:p>
          <a:p>
            <a:endParaRPr lang="en-US" sz="2800">
              <a:cs typeface="Calibri"/>
            </a:endParaRPr>
          </a:p>
          <a:p>
            <a:r>
              <a:rPr lang="en-US" sz="2800">
                <a:cs typeface="Calibri"/>
                <a:hlinkClick r:id="rId2"/>
              </a:rPr>
              <a:t>Bow Valley College Transfer Guide</a:t>
            </a:r>
          </a:p>
        </p:txBody>
      </p:sp>
    </p:spTree>
    <p:extLst>
      <p:ext uri="{BB962C8B-B14F-4D97-AF65-F5344CB8AC3E}">
        <p14:creationId xmlns:p14="http://schemas.microsoft.com/office/powerpoint/2010/main" val="753827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9857D-892F-96B5-3BCA-CABFC0B705AF}"/>
              </a:ext>
            </a:extLst>
          </p:cNvPr>
          <p:cNvSpPr>
            <a:spLocks noGrp="1"/>
          </p:cNvSpPr>
          <p:nvPr>
            <p:ph type="title"/>
          </p:nvPr>
        </p:nvSpPr>
        <p:spPr/>
        <p:txBody>
          <a:bodyPr/>
          <a:lstStyle/>
          <a:p>
            <a:r>
              <a:rPr lang="en-US">
                <a:cs typeface="Calibri Light"/>
              </a:rPr>
              <a:t>Alternative Routes</a:t>
            </a:r>
            <a:endParaRPr lang="en-US"/>
          </a:p>
        </p:txBody>
      </p:sp>
      <p:sp>
        <p:nvSpPr>
          <p:cNvPr id="3" name="Content Placeholder 2">
            <a:extLst>
              <a:ext uri="{FF2B5EF4-FFF2-40B4-BE49-F238E27FC236}">
                <a16:creationId xmlns:a16="http://schemas.microsoft.com/office/drawing/2014/main" id="{069F3454-2749-69C5-B21C-8E295913DACF}"/>
              </a:ext>
            </a:extLst>
          </p:cNvPr>
          <p:cNvSpPr>
            <a:spLocks noGrp="1"/>
          </p:cNvSpPr>
          <p:nvPr>
            <p:ph idx="1"/>
          </p:nvPr>
        </p:nvSpPr>
        <p:spPr>
          <a:xfrm>
            <a:off x="838200" y="1825625"/>
            <a:ext cx="5425736" cy="4358736"/>
          </a:xfrm>
        </p:spPr>
        <p:txBody>
          <a:bodyPr vert="horz" lIns="91440" tIns="45720" rIns="91440" bIns="45720" rtlCol="0" anchor="t">
            <a:normAutofit/>
          </a:bodyPr>
          <a:lstStyle/>
          <a:p>
            <a:pPr marL="0" indent="0">
              <a:buNone/>
            </a:pPr>
            <a:r>
              <a:rPr lang="en-US" b="1">
                <a:cs typeface="Calibri" panose="020F0502020204030204"/>
              </a:rPr>
              <a:t>Bachelor of Elementary Education</a:t>
            </a:r>
          </a:p>
          <a:p>
            <a:pPr marL="0" indent="0">
              <a:buNone/>
            </a:pPr>
            <a:r>
              <a:rPr lang="en-US" u="sng">
                <a:cs typeface="Calibri" panose="020F0502020204030204"/>
              </a:rPr>
              <a:t>University of Alberta</a:t>
            </a:r>
          </a:p>
          <a:p>
            <a:pPr marL="0" indent="0">
              <a:buNone/>
            </a:pPr>
            <a:r>
              <a:rPr lang="en-US">
                <a:cs typeface="Calibri"/>
              </a:rPr>
              <a:t>English 30-1</a:t>
            </a:r>
          </a:p>
          <a:p>
            <a:pPr marL="0" indent="0">
              <a:buNone/>
            </a:pPr>
            <a:r>
              <a:rPr lang="en-US">
                <a:cs typeface="Calibri"/>
              </a:rPr>
              <a:t>4 additional 30 level courses</a:t>
            </a:r>
          </a:p>
          <a:p>
            <a:pPr marL="0" indent="0">
              <a:buNone/>
            </a:pPr>
            <a:r>
              <a:rPr lang="en-US">
                <a:cs typeface="Calibri"/>
              </a:rPr>
              <a:t>Competitive Average: High 70s to low 80s</a:t>
            </a:r>
          </a:p>
          <a:p>
            <a:pPr marL="0" indent="0">
              <a:buNone/>
            </a:pPr>
            <a:endParaRPr lang="en-US">
              <a:cs typeface="Calibri"/>
            </a:endParaRPr>
          </a:p>
        </p:txBody>
      </p:sp>
      <p:pic>
        <p:nvPicPr>
          <p:cNvPr id="4" name="Picture 3" descr="A white text with black text&#10;&#10;Description automatically generated">
            <a:extLst>
              <a:ext uri="{FF2B5EF4-FFF2-40B4-BE49-F238E27FC236}">
                <a16:creationId xmlns:a16="http://schemas.microsoft.com/office/drawing/2014/main" id="{3D075B8A-FEB6-E465-362C-64C86C29D5E0}"/>
              </a:ext>
            </a:extLst>
          </p:cNvPr>
          <p:cNvPicPr>
            <a:picLocks noChangeAspect="1"/>
          </p:cNvPicPr>
          <p:nvPr/>
        </p:nvPicPr>
        <p:blipFill>
          <a:blip r:embed="rId2"/>
          <a:stretch>
            <a:fillRect/>
          </a:stretch>
        </p:blipFill>
        <p:spPr>
          <a:xfrm>
            <a:off x="473475" y="4694493"/>
            <a:ext cx="5230428" cy="1885654"/>
          </a:xfrm>
          <a:prstGeom prst="rect">
            <a:avLst/>
          </a:prstGeom>
        </p:spPr>
      </p:pic>
      <p:sp>
        <p:nvSpPr>
          <p:cNvPr id="5" name="TextBox 4">
            <a:extLst>
              <a:ext uri="{FF2B5EF4-FFF2-40B4-BE49-F238E27FC236}">
                <a16:creationId xmlns:a16="http://schemas.microsoft.com/office/drawing/2014/main" id="{5E694DFD-D8A1-AF75-C5DC-6307ADB4F4CA}"/>
              </a:ext>
            </a:extLst>
          </p:cNvPr>
          <p:cNvSpPr txBox="1"/>
          <p:nvPr/>
        </p:nvSpPr>
        <p:spPr>
          <a:xfrm>
            <a:off x="6687844" y="1790330"/>
            <a:ext cx="514904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Early Childhood Education and Developmental Diploma</a:t>
            </a:r>
          </a:p>
          <a:p>
            <a:r>
              <a:rPr lang="en-US" sz="2800" u="sng">
                <a:cs typeface="Calibri"/>
              </a:rPr>
              <a:t>Bow Valley College</a:t>
            </a:r>
          </a:p>
          <a:p>
            <a:r>
              <a:rPr lang="en-US" sz="2800">
                <a:cs typeface="Calibri"/>
              </a:rPr>
              <a:t>English 30-1 or English 30-2</a:t>
            </a:r>
          </a:p>
          <a:p>
            <a:r>
              <a:rPr lang="en-US" sz="2800">
                <a:ea typeface="+mn-lt"/>
                <a:cs typeface="+mn-lt"/>
              </a:rPr>
              <a:t>*Minimum grade of 65% required in English 30-2</a:t>
            </a:r>
            <a:endParaRPr lang="en-US"/>
          </a:p>
          <a:p>
            <a:endParaRPr lang="en-US" sz="2800">
              <a:cs typeface="Calibri"/>
            </a:endParaRPr>
          </a:p>
          <a:p>
            <a:r>
              <a:rPr lang="en-US" sz="2800">
                <a:solidFill>
                  <a:srgbClr val="0563C1"/>
                </a:solidFill>
                <a:ea typeface="+mn-lt"/>
                <a:cs typeface="+mn-lt"/>
                <a:hlinkClick r:id="rId3"/>
              </a:rPr>
              <a:t>Bow Valley College Transfer Guide</a:t>
            </a:r>
            <a:endParaRPr lang="en-US"/>
          </a:p>
          <a:p>
            <a:endParaRPr lang="en-US" sz="2800">
              <a:cs typeface="Calibri"/>
            </a:endParaRPr>
          </a:p>
        </p:txBody>
      </p:sp>
    </p:spTree>
    <p:extLst>
      <p:ext uri="{BB962C8B-B14F-4D97-AF65-F5344CB8AC3E}">
        <p14:creationId xmlns:p14="http://schemas.microsoft.com/office/powerpoint/2010/main" val="579338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23D6-57C2-D6D8-E7A0-F1BD1FD36B93}"/>
              </a:ext>
            </a:extLst>
          </p:cNvPr>
          <p:cNvSpPr>
            <a:spLocks noGrp="1"/>
          </p:cNvSpPr>
          <p:nvPr>
            <p:ph type="title"/>
          </p:nvPr>
        </p:nvSpPr>
        <p:spPr>
          <a:xfrm>
            <a:off x="164977" y="-167535"/>
            <a:ext cx="10515600" cy="1325563"/>
          </a:xfrm>
        </p:spPr>
        <p:txBody>
          <a:bodyPr/>
          <a:lstStyle/>
          <a:p>
            <a:r>
              <a:rPr lang="en-US">
                <a:cs typeface="Calibri Light"/>
              </a:rPr>
              <a:t>Alternative Routes</a:t>
            </a:r>
            <a:endParaRPr lang="en-US"/>
          </a:p>
        </p:txBody>
      </p:sp>
      <p:sp>
        <p:nvSpPr>
          <p:cNvPr id="3" name="Content Placeholder 2">
            <a:extLst>
              <a:ext uri="{FF2B5EF4-FFF2-40B4-BE49-F238E27FC236}">
                <a16:creationId xmlns:a16="http://schemas.microsoft.com/office/drawing/2014/main" id="{4665CECD-AFFA-8829-9BDD-DA2506EB3962}"/>
              </a:ext>
            </a:extLst>
          </p:cNvPr>
          <p:cNvSpPr>
            <a:spLocks noGrp="1"/>
          </p:cNvSpPr>
          <p:nvPr>
            <p:ph idx="1"/>
          </p:nvPr>
        </p:nvSpPr>
        <p:spPr>
          <a:xfrm>
            <a:off x="164977" y="819489"/>
            <a:ext cx="4967057" cy="5697784"/>
          </a:xfrm>
        </p:spPr>
        <p:txBody>
          <a:bodyPr vert="horz" lIns="91440" tIns="45720" rIns="91440" bIns="45720" rtlCol="0" anchor="t">
            <a:normAutofit fontScale="92500" lnSpcReduction="10000"/>
          </a:bodyPr>
          <a:lstStyle/>
          <a:p>
            <a:pPr marL="0" indent="0">
              <a:buNone/>
            </a:pPr>
            <a:r>
              <a:rPr lang="en-US" b="1">
                <a:cs typeface="Calibri" panose="020F0502020204030204"/>
              </a:rPr>
              <a:t>Bachelor of Nursing</a:t>
            </a:r>
          </a:p>
          <a:p>
            <a:pPr marL="0" indent="0">
              <a:buNone/>
            </a:pPr>
            <a:r>
              <a:rPr lang="en-US" u="sng">
                <a:cs typeface="Calibri" panose="020F0502020204030204"/>
              </a:rPr>
              <a:t>Mount Royal University</a:t>
            </a:r>
          </a:p>
          <a:p>
            <a:pPr marL="0" indent="0">
              <a:buNone/>
            </a:pPr>
            <a:r>
              <a:rPr lang="en-US">
                <a:cs typeface="Calibri" panose="020F0502020204030204"/>
              </a:rPr>
              <a:t>English 30-1</a:t>
            </a:r>
          </a:p>
          <a:p>
            <a:pPr marL="0" indent="0">
              <a:buNone/>
            </a:pPr>
            <a:r>
              <a:rPr lang="en-US">
                <a:cs typeface="Calibri" panose="020F0502020204030204"/>
              </a:rPr>
              <a:t>Math 30-1 or Math 30-2</a:t>
            </a:r>
          </a:p>
          <a:p>
            <a:pPr marL="0" indent="0">
              <a:buNone/>
            </a:pPr>
            <a:r>
              <a:rPr lang="en-US">
                <a:cs typeface="Calibri" panose="020F0502020204030204"/>
              </a:rPr>
              <a:t>Biology 30</a:t>
            </a:r>
          </a:p>
          <a:p>
            <a:pPr marL="0" indent="0">
              <a:buNone/>
            </a:pPr>
            <a:r>
              <a:rPr lang="en-US">
                <a:cs typeface="Calibri" panose="020F0502020204030204"/>
              </a:rPr>
              <a:t>Chemistry 30</a:t>
            </a:r>
          </a:p>
          <a:p>
            <a:pPr marL="0" indent="0">
              <a:buNone/>
            </a:pPr>
            <a:r>
              <a:rPr lang="en-US">
                <a:cs typeface="Calibri" panose="020F0502020204030204"/>
              </a:rPr>
              <a:t>1 additional 30 level course:</a:t>
            </a:r>
          </a:p>
          <a:p>
            <a:pPr marL="0" indent="0">
              <a:buNone/>
            </a:pPr>
            <a:endParaRPr lang="en-US">
              <a:cs typeface="Calibri" panose="020F0502020204030204"/>
            </a:endParaRPr>
          </a:p>
          <a:p>
            <a:pPr marL="0" indent="0">
              <a:buNone/>
            </a:pPr>
            <a:endParaRPr lang="en-US">
              <a:cs typeface="Calibri" panose="020F0502020204030204"/>
            </a:endParaRPr>
          </a:p>
          <a:p>
            <a:pPr marL="0" indent="0">
              <a:buNone/>
            </a:pPr>
            <a:endParaRPr lang="en-US">
              <a:cs typeface="Calibri" panose="020F0502020204030204"/>
            </a:endParaRPr>
          </a:p>
          <a:p>
            <a:pPr marL="0" indent="0">
              <a:buNone/>
            </a:pPr>
            <a:endParaRPr lang="en-US">
              <a:cs typeface="Calibri" panose="020F0502020204030204"/>
            </a:endParaRPr>
          </a:p>
          <a:p>
            <a:pPr marL="0" indent="0">
              <a:buNone/>
            </a:pPr>
            <a:r>
              <a:rPr lang="en-US">
                <a:cs typeface="Calibri" panose="020F0502020204030204"/>
              </a:rPr>
              <a:t>Competitive Average: 95-100%</a:t>
            </a:r>
          </a:p>
        </p:txBody>
      </p:sp>
      <p:pic>
        <p:nvPicPr>
          <p:cNvPr id="4" name="Picture 3" descr="A white text on a white background&#10;&#10;Description automatically generated">
            <a:extLst>
              <a:ext uri="{FF2B5EF4-FFF2-40B4-BE49-F238E27FC236}">
                <a16:creationId xmlns:a16="http://schemas.microsoft.com/office/drawing/2014/main" id="{522BFCAC-53ED-6C42-97B3-CD7E2F2B7B7F}"/>
              </a:ext>
            </a:extLst>
          </p:cNvPr>
          <p:cNvPicPr>
            <a:picLocks noChangeAspect="1"/>
          </p:cNvPicPr>
          <p:nvPr/>
        </p:nvPicPr>
        <p:blipFill>
          <a:blip r:embed="rId2"/>
          <a:stretch>
            <a:fillRect/>
          </a:stretch>
        </p:blipFill>
        <p:spPr>
          <a:xfrm>
            <a:off x="162757" y="3309889"/>
            <a:ext cx="4631185" cy="1850998"/>
          </a:xfrm>
          <a:prstGeom prst="rect">
            <a:avLst/>
          </a:prstGeom>
        </p:spPr>
      </p:pic>
      <p:sp>
        <p:nvSpPr>
          <p:cNvPr id="5" name="TextBox 4">
            <a:extLst>
              <a:ext uri="{FF2B5EF4-FFF2-40B4-BE49-F238E27FC236}">
                <a16:creationId xmlns:a16="http://schemas.microsoft.com/office/drawing/2014/main" id="{74876C7D-C51F-818D-D8F8-AFB943592C9A}"/>
              </a:ext>
            </a:extLst>
          </p:cNvPr>
          <p:cNvSpPr txBox="1"/>
          <p:nvPr/>
        </p:nvSpPr>
        <p:spPr>
          <a:xfrm>
            <a:off x="6125591" y="769398"/>
            <a:ext cx="4705165" cy="7848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Practical Nurse Diploma</a:t>
            </a:r>
          </a:p>
          <a:p>
            <a:r>
              <a:rPr lang="en-US" sz="2400" u="sng">
                <a:cs typeface="Calibri"/>
              </a:rPr>
              <a:t>Bow Valley College</a:t>
            </a:r>
          </a:p>
          <a:p>
            <a:r>
              <a:rPr lang="en-US" sz="2400">
                <a:cs typeface="Calibri"/>
              </a:rPr>
              <a:t>English 30-1 or 30-2</a:t>
            </a:r>
            <a:endParaRPr lang="en-US" sz="2400" u="sng">
              <a:cs typeface="Calibri"/>
            </a:endParaRPr>
          </a:p>
          <a:p>
            <a:r>
              <a:rPr lang="en-US" sz="2400">
                <a:cs typeface="Calibri"/>
              </a:rPr>
              <a:t>Math 20-1 or 20-2</a:t>
            </a:r>
          </a:p>
          <a:p>
            <a:r>
              <a:rPr lang="en-US" sz="2400">
                <a:cs typeface="Calibri"/>
              </a:rPr>
              <a:t>Biology 30</a:t>
            </a:r>
          </a:p>
          <a:p>
            <a:endParaRPr lang="en-US" sz="2400">
              <a:cs typeface="Calibri"/>
            </a:endParaRPr>
          </a:p>
          <a:p>
            <a:r>
              <a:rPr lang="en-US" sz="2400">
                <a:cs typeface="Calibri"/>
              </a:rPr>
              <a:t>*A minimum final grade of 60% is required for English 30-1, Math 20-2, and Biology 30. A minimum grade of 70% in English 30-2</a:t>
            </a:r>
          </a:p>
          <a:p>
            <a:endParaRPr lang="en-US" sz="2400">
              <a:cs typeface="Calibri"/>
            </a:endParaRPr>
          </a:p>
          <a:p>
            <a:r>
              <a:rPr lang="en-US" sz="2400" b="1">
                <a:cs typeface="Calibri"/>
              </a:rPr>
              <a:t>Post LPN Bachelor of Nursing Program</a:t>
            </a:r>
            <a:r>
              <a:rPr lang="en-US" sz="2400">
                <a:cs typeface="Calibri"/>
              </a:rPr>
              <a:t> with Athabasca University</a:t>
            </a:r>
          </a:p>
          <a:p>
            <a:r>
              <a:rPr lang="en-US" sz="2400">
                <a:cs typeface="Calibri"/>
              </a:rPr>
              <a:t>--&gt; </a:t>
            </a:r>
            <a:r>
              <a:rPr lang="en-US" sz="2400">
                <a:cs typeface="Calibri"/>
                <a:hlinkClick r:id="rId3"/>
              </a:rPr>
              <a:t>Bow Valley College Transfer Agreement</a:t>
            </a:r>
            <a:endParaRPr lang="en-US" sz="2400">
              <a:cs typeface="Calibri"/>
            </a:endParaRPr>
          </a:p>
          <a:p>
            <a:endParaRPr lang="en-US" sz="2400" u="sng">
              <a:cs typeface="Calibri"/>
            </a:endParaRPr>
          </a:p>
          <a:p>
            <a:endParaRPr lang="en-US" sz="2400" u="sng">
              <a:cs typeface="Calibri"/>
            </a:endParaRPr>
          </a:p>
          <a:p>
            <a:endParaRPr lang="en-US" sz="2400" u="sng">
              <a:cs typeface="Calibri"/>
            </a:endParaRPr>
          </a:p>
          <a:p>
            <a:endParaRPr lang="en-US" sz="2400" u="sng">
              <a:cs typeface="Calibri"/>
            </a:endParaRPr>
          </a:p>
          <a:p>
            <a:endParaRPr lang="en-US" sz="2400" u="sng">
              <a:cs typeface="Calibri"/>
            </a:endParaRPr>
          </a:p>
          <a:p>
            <a:endParaRPr lang="en-US" sz="2400" u="sng">
              <a:cs typeface="Calibri"/>
            </a:endParaRPr>
          </a:p>
        </p:txBody>
      </p:sp>
    </p:spTree>
    <p:extLst>
      <p:ext uri="{BB962C8B-B14F-4D97-AF65-F5344CB8AC3E}">
        <p14:creationId xmlns:p14="http://schemas.microsoft.com/office/powerpoint/2010/main" val="2189314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D8A69B-DF3E-C886-3B89-11EF20545E98}"/>
              </a:ext>
            </a:extLst>
          </p:cNvPr>
          <p:cNvSpPr>
            <a:spLocks noGrp="1"/>
          </p:cNvSpPr>
          <p:nvPr>
            <p:ph type="title"/>
          </p:nvPr>
        </p:nvSpPr>
        <p:spPr>
          <a:xfrm>
            <a:off x="1043631" y="809898"/>
            <a:ext cx="9942716" cy="1554480"/>
          </a:xfrm>
        </p:spPr>
        <p:txBody>
          <a:bodyPr anchor="ctr">
            <a:normAutofit/>
          </a:bodyPr>
          <a:lstStyle/>
          <a:p>
            <a:r>
              <a:rPr lang="en-US" sz="4800">
                <a:ea typeface="Calibri Light"/>
                <a:cs typeface="Calibri Light"/>
              </a:rPr>
              <a:t>Applying Outside of Alberta</a:t>
            </a:r>
            <a:endParaRPr lang="en-US" sz="4800"/>
          </a:p>
        </p:txBody>
      </p:sp>
      <p:sp>
        <p:nvSpPr>
          <p:cNvPr id="3" name="Content Placeholder 2">
            <a:extLst>
              <a:ext uri="{FF2B5EF4-FFF2-40B4-BE49-F238E27FC236}">
                <a16:creationId xmlns:a16="http://schemas.microsoft.com/office/drawing/2014/main" id="{770A98E2-9795-B226-D485-B801D7884827}"/>
              </a:ext>
            </a:extLst>
          </p:cNvPr>
          <p:cNvSpPr>
            <a:spLocks noGrp="1"/>
          </p:cNvSpPr>
          <p:nvPr>
            <p:ph idx="1"/>
          </p:nvPr>
        </p:nvSpPr>
        <p:spPr>
          <a:xfrm>
            <a:off x="1045028" y="3017522"/>
            <a:ext cx="9941319" cy="3124658"/>
          </a:xfrm>
        </p:spPr>
        <p:txBody>
          <a:bodyPr vert="horz" lIns="91440" tIns="45720" rIns="91440" bIns="45720" rtlCol="0" anchor="ctr">
            <a:normAutofit/>
          </a:bodyPr>
          <a:lstStyle/>
          <a:p>
            <a:r>
              <a:rPr lang="en-US" sz="2400">
                <a:ea typeface="Calibri"/>
                <a:cs typeface="Calibri"/>
              </a:rPr>
              <a:t>Ensure you meet academic requirements in grade 11 year. Many universities have different requirements: </a:t>
            </a:r>
          </a:p>
          <a:p>
            <a:pPr marL="0" indent="0">
              <a:buNone/>
            </a:pPr>
            <a:r>
              <a:rPr lang="en-US" sz="2400">
                <a:ea typeface="Calibri"/>
                <a:cs typeface="Calibri"/>
              </a:rPr>
              <a:t>--&gt; UBC- Many programs require Physics 20 as an application requirement; recommended to apply with 6- 30 level courses</a:t>
            </a:r>
          </a:p>
          <a:p>
            <a:pPr marL="0" indent="0">
              <a:buNone/>
            </a:pPr>
            <a:r>
              <a:rPr lang="en-US" sz="2400">
                <a:ea typeface="Calibri"/>
                <a:cs typeface="Calibri"/>
              </a:rPr>
              <a:t>--&gt; University of Victoria- Apply with 4-30 level approved courses</a:t>
            </a:r>
          </a:p>
          <a:p>
            <a:pPr marL="0" indent="0">
              <a:buNone/>
            </a:pPr>
            <a:r>
              <a:rPr lang="en-US" sz="2400">
                <a:ea typeface="Calibri"/>
                <a:cs typeface="Calibri"/>
              </a:rPr>
              <a:t>--&gt; Familiarize yourself with approved options; out of province post-secondary schools may not recognize CTS courses but will fine arts and languages.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349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716E0-4DE6-D8E8-E72D-D3CA4D773072}"/>
              </a:ext>
            </a:extLst>
          </p:cNvPr>
          <p:cNvSpPr>
            <a:spLocks noGrp="1"/>
          </p:cNvSpPr>
          <p:nvPr>
            <p:ph type="title"/>
          </p:nvPr>
        </p:nvSpPr>
        <p:spPr>
          <a:xfrm>
            <a:off x="423909" y="261552"/>
            <a:ext cx="10515600" cy="1325563"/>
          </a:xfrm>
        </p:spPr>
        <p:txBody>
          <a:bodyPr/>
          <a:lstStyle/>
          <a:p>
            <a:pPr algn="ctr"/>
            <a:r>
              <a:rPr lang="en-US" b="1">
                <a:ea typeface="Calibri Light"/>
                <a:cs typeface="Calibri Light"/>
              </a:rPr>
              <a:t>LINKS</a:t>
            </a:r>
          </a:p>
        </p:txBody>
      </p:sp>
      <p:sp>
        <p:nvSpPr>
          <p:cNvPr id="3" name="Content Placeholder 2">
            <a:extLst>
              <a:ext uri="{FF2B5EF4-FFF2-40B4-BE49-F238E27FC236}">
                <a16:creationId xmlns:a16="http://schemas.microsoft.com/office/drawing/2014/main" id="{CEC834B6-4305-FD2F-AB46-80EAB8883016}"/>
              </a:ext>
            </a:extLst>
          </p:cNvPr>
          <p:cNvSpPr>
            <a:spLocks noGrp="1"/>
          </p:cNvSpPr>
          <p:nvPr>
            <p:ph idx="1"/>
          </p:nvPr>
        </p:nvSpPr>
        <p:spPr>
          <a:xfrm>
            <a:off x="675443" y="1034033"/>
            <a:ext cx="3650202" cy="2664581"/>
          </a:xfrm>
        </p:spPr>
        <p:txBody>
          <a:bodyPr vert="horz" lIns="91440" tIns="45720" rIns="91440" bIns="45720" rtlCol="0" anchor="t">
            <a:normAutofit fontScale="92500" lnSpcReduction="20000"/>
          </a:bodyPr>
          <a:lstStyle/>
          <a:p>
            <a:pPr marL="0" indent="0">
              <a:buNone/>
            </a:pPr>
            <a:r>
              <a:rPr lang="en-US" b="1" dirty="0">
                <a:ea typeface="Calibri"/>
                <a:cs typeface="Calibri"/>
              </a:rPr>
              <a:t>University of Calgary</a:t>
            </a:r>
            <a:endParaRPr lang="en-US" b="1" dirty="0"/>
          </a:p>
          <a:p>
            <a:r>
              <a:rPr lang="en-US" sz="2400" dirty="0">
                <a:ea typeface="Calibri"/>
                <a:cs typeface="Calibri"/>
                <a:hlinkClick r:id="rId2"/>
              </a:rPr>
              <a:t>Application Guide</a:t>
            </a:r>
          </a:p>
          <a:p>
            <a:r>
              <a:rPr lang="en-US" sz="2400" dirty="0">
                <a:ea typeface="Calibri"/>
                <a:cs typeface="Calibri"/>
                <a:hlinkClick r:id="rId3"/>
              </a:rPr>
              <a:t>Viewbook</a:t>
            </a:r>
          </a:p>
          <a:p>
            <a:r>
              <a:rPr lang="en-US" sz="2400" dirty="0">
                <a:ea typeface="Calibri"/>
                <a:cs typeface="Calibri"/>
                <a:hlinkClick r:id="rId4"/>
              </a:rPr>
              <a:t>Indigenous Viewbook</a:t>
            </a:r>
          </a:p>
          <a:p>
            <a:r>
              <a:rPr lang="en-US" sz="2400" dirty="0">
                <a:ea typeface="Calibri"/>
                <a:cs typeface="Calibri"/>
                <a:hlinkClick r:id="rId5"/>
              </a:rPr>
              <a:t>Competitive Averages</a:t>
            </a:r>
          </a:p>
          <a:p>
            <a:r>
              <a:rPr lang="en-US" sz="2400" dirty="0">
                <a:ea typeface="Calibri"/>
                <a:cs typeface="Calibri"/>
                <a:hlinkClick r:id="rId6"/>
              </a:rPr>
              <a:t>Approved Options</a:t>
            </a:r>
            <a:endParaRPr lang="en-US" sz="2400" dirty="0">
              <a:ea typeface="Calibri"/>
              <a:cs typeface="Calibri"/>
            </a:endParaRPr>
          </a:p>
          <a:p>
            <a:r>
              <a:rPr lang="en-US" sz="2400" dirty="0">
                <a:ea typeface="Calibri"/>
                <a:cs typeface="Calibri"/>
                <a:hlinkClick r:id="rId7"/>
              </a:rPr>
              <a:t>Scholarships</a:t>
            </a:r>
            <a:endParaRPr lang="en-US" sz="2400" dirty="0">
              <a:ea typeface="Calibri"/>
              <a:cs typeface="Calibri"/>
            </a:endParaRPr>
          </a:p>
          <a:p>
            <a:pPr marL="0" indent="0">
              <a:buNone/>
            </a:pPr>
            <a:endParaRPr lang="en-US">
              <a:ea typeface="Calibri"/>
              <a:cs typeface="Calibri"/>
            </a:endParaRPr>
          </a:p>
        </p:txBody>
      </p:sp>
      <p:sp>
        <p:nvSpPr>
          <p:cNvPr id="4" name="TextBox 3">
            <a:extLst>
              <a:ext uri="{FF2B5EF4-FFF2-40B4-BE49-F238E27FC236}">
                <a16:creationId xmlns:a16="http://schemas.microsoft.com/office/drawing/2014/main" id="{81E4715C-503F-CEF3-C947-32BAF4389C64}"/>
              </a:ext>
            </a:extLst>
          </p:cNvPr>
          <p:cNvSpPr txBox="1"/>
          <p:nvPr/>
        </p:nvSpPr>
        <p:spPr>
          <a:xfrm>
            <a:off x="503067" y="3987554"/>
            <a:ext cx="400086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Calibri"/>
                <a:cs typeface="Calibri"/>
              </a:rPr>
              <a:t>University of Alberta</a:t>
            </a:r>
          </a:p>
          <a:p>
            <a:pPr marL="457200" indent="-457200">
              <a:buFont typeface="Arial"/>
              <a:buChar char="•"/>
            </a:pPr>
            <a:r>
              <a:rPr lang="en-US" sz="2400" dirty="0">
                <a:ea typeface="Calibri"/>
                <a:cs typeface="Calibri"/>
                <a:hlinkClick r:id="rId8"/>
              </a:rPr>
              <a:t>Application Guide</a:t>
            </a:r>
          </a:p>
          <a:p>
            <a:pPr marL="457200" indent="-457200">
              <a:buFont typeface="Arial"/>
              <a:buChar char="•"/>
            </a:pPr>
            <a:r>
              <a:rPr lang="en-US" sz="2400" dirty="0">
                <a:ea typeface="Calibri"/>
                <a:cs typeface="Calibri"/>
                <a:hlinkClick r:id="rId9"/>
              </a:rPr>
              <a:t>Viewbook</a:t>
            </a:r>
          </a:p>
          <a:p>
            <a:pPr marL="457200" indent="-457200">
              <a:buFont typeface="Arial"/>
              <a:buChar char="•"/>
            </a:pPr>
            <a:r>
              <a:rPr lang="en-US" sz="2400" dirty="0">
                <a:ea typeface="Calibri"/>
                <a:cs typeface="Calibri"/>
                <a:hlinkClick r:id="rId10"/>
              </a:rPr>
              <a:t>Indigenous Guidebook</a:t>
            </a:r>
          </a:p>
          <a:p>
            <a:pPr marL="457200" indent="-457200">
              <a:buFont typeface="Arial"/>
              <a:buChar char="•"/>
            </a:pPr>
            <a:r>
              <a:rPr lang="en-US" sz="2400" dirty="0">
                <a:ea typeface="Calibri"/>
                <a:cs typeface="Calibri"/>
                <a:hlinkClick r:id="rId11"/>
              </a:rPr>
              <a:t>Competitive Averages</a:t>
            </a:r>
            <a:endParaRPr lang="en-US" sz="2400" dirty="0">
              <a:ea typeface="Calibri"/>
              <a:cs typeface="Calibri"/>
            </a:endParaRPr>
          </a:p>
          <a:p>
            <a:pPr marL="457200" indent="-457200">
              <a:buFont typeface="Arial"/>
              <a:buChar char="•"/>
            </a:pPr>
            <a:r>
              <a:rPr lang="en-US" sz="2400" dirty="0">
                <a:ea typeface="Calibri"/>
                <a:cs typeface="Calibri"/>
                <a:hlinkClick r:id="rId12"/>
              </a:rPr>
              <a:t>Scholarships</a:t>
            </a:r>
            <a:endParaRPr lang="en-US" sz="2400" dirty="0">
              <a:ea typeface="Calibri"/>
              <a:cs typeface="Calibri"/>
            </a:endParaRPr>
          </a:p>
          <a:p>
            <a:pPr marL="457200" indent="-457200">
              <a:buFont typeface="Arial"/>
              <a:buChar char="•"/>
            </a:pPr>
            <a:endParaRPr lang="en-US" sz="2400">
              <a:ea typeface="Calibri"/>
              <a:cs typeface="Calibri"/>
            </a:endParaRPr>
          </a:p>
          <a:p>
            <a:pPr marL="457200" indent="-457200">
              <a:buFont typeface="Arial"/>
              <a:buChar char="•"/>
            </a:pPr>
            <a:endParaRPr lang="en-US" sz="2400">
              <a:ea typeface="Calibri"/>
              <a:cs typeface="Calibri"/>
            </a:endParaRPr>
          </a:p>
        </p:txBody>
      </p:sp>
      <p:sp>
        <p:nvSpPr>
          <p:cNvPr id="5" name="TextBox 4">
            <a:extLst>
              <a:ext uri="{FF2B5EF4-FFF2-40B4-BE49-F238E27FC236}">
                <a16:creationId xmlns:a16="http://schemas.microsoft.com/office/drawing/2014/main" id="{846DEF42-F2B4-C8E0-B181-77F652F55201}"/>
              </a:ext>
            </a:extLst>
          </p:cNvPr>
          <p:cNvSpPr txBox="1"/>
          <p:nvPr/>
        </p:nvSpPr>
        <p:spPr>
          <a:xfrm>
            <a:off x="7575612" y="695416"/>
            <a:ext cx="4616388"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Calibri"/>
                <a:cs typeface="Calibri"/>
              </a:rPr>
              <a:t>University of British Columbia</a:t>
            </a:r>
          </a:p>
          <a:p>
            <a:pPr marL="457200" indent="-457200">
              <a:buFont typeface="Arial"/>
              <a:buChar char="•"/>
            </a:pPr>
            <a:r>
              <a:rPr lang="en-US" sz="2400" dirty="0">
                <a:ea typeface="Calibri"/>
                <a:cs typeface="Calibri"/>
                <a:hlinkClick r:id="rId13"/>
              </a:rPr>
              <a:t>Application Guide</a:t>
            </a:r>
          </a:p>
          <a:p>
            <a:pPr marL="457200" indent="-457200">
              <a:buFont typeface="Arial"/>
              <a:buChar char="•"/>
            </a:pPr>
            <a:r>
              <a:rPr lang="en-US" sz="2400" dirty="0">
                <a:ea typeface="Calibri"/>
                <a:cs typeface="Calibri"/>
                <a:hlinkClick r:id="rId14"/>
              </a:rPr>
              <a:t>Viewbook</a:t>
            </a:r>
          </a:p>
          <a:p>
            <a:pPr marL="457200" indent="-457200">
              <a:buFont typeface="Arial"/>
              <a:buChar char="•"/>
            </a:pPr>
            <a:r>
              <a:rPr lang="en-US" sz="2400" dirty="0">
                <a:ea typeface="Calibri"/>
                <a:cs typeface="Calibri"/>
                <a:hlinkClick r:id="rId15"/>
              </a:rPr>
              <a:t>Indigenous Viewbook</a:t>
            </a:r>
          </a:p>
          <a:p>
            <a:pPr marL="457200" indent="-457200">
              <a:buFont typeface="Arial"/>
              <a:buChar char="•"/>
            </a:pPr>
            <a:r>
              <a:rPr lang="en-US" sz="2400" dirty="0">
                <a:ea typeface="Calibri"/>
                <a:cs typeface="Calibri"/>
                <a:hlinkClick r:id="rId16"/>
              </a:rPr>
              <a:t>Writing a Personal Profile</a:t>
            </a:r>
          </a:p>
          <a:p>
            <a:pPr marL="457200" indent="-457200">
              <a:buFont typeface="Arial"/>
              <a:buChar char="•"/>
            </a:pPr>
            <a:r>
              <a:rPr lang="en-US" sz="2400" dirty="0">
                <a:ea typeface="Calibri"/>
                <a:cs typeface="Calibri"/>
                <a:hlinkClick r:id="rId17"/>
              </a:rPr>
              <a:t>Scholarships</a:t>
            </a:r>
            <a:endParaRPr lang="en-US" sz="2400" dirty="0">
              <a:ea typeface="Calibri"/>
              <a:cs typeface="Calibri"/>
            </a:endParaRPr>
          </a:p>
        </p:txBody>
      </p:sp>
      <p:sp>
        <p:nvSpPr>
          <p:cNvPr id="6" name="TextBox 5">
            <a:extLst>
              <a:ext uri="{FF2B5EF4-FFF2-40B4-BE49-F238E27FC236}">
                <a16:creationId xmlns:a16="http://schemas.microsoft.com/office/drawing/2014/main" id="{869BDE04-267C-C00C-6FC5-73F17EE3732B}"/>
              </a:ext>
            </a:extLst>
          </p:cNvPr>
          <p:cNvSpPr txBox="1"/>
          <p:nvPr/>
        </p:nvSpPr>
        <p:spPr>
          <a:xfrm>
            <a:off x="7819747" y="3573262"/>
            <a:ext cx="4128116"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ea typeface="Calibri"/>
                <a:cs typeface="Calibri"/>
              </a:rPr>
              <a:t>Mount Royal University</a:t>
            </a:r>
          </a:p>
          <a:p>
            <a:pPr marL="457200" indent="-457200">
              <a:buFont typeface="Arial"/>
              <a:buChar char="•"/>
            </a:pPr>
            <a:r>
              <a:rPr lang="en-US" sz="2400" dirty="0">
                <a:ea typeface="Calibri"/>
                <a:cs typeface="Calibri"/>
                <a:hlinkClick r:id="rId18"/>
              </a:rPr>
              <a:t>Application Guide</a:t>
            </a:r>
          </a:p>
          <a:p>
            <a:pPr marL="457200" indent="-457200">
              <a:buFont typeface="Arial"/>
              <a:buChar char="•"/>
            </a:pPr>
            <a:r>
              <a:rPr lang="en-US" sz="2400" dirty="0">
                <a:ea typeface="Calibri"/>
                <a:cs typeface="Calibri"/>
                <a:hlinkClick r:id="rId19"/>
              </a:rPr>
              <a:t>Viewbook</a:t>
            </a:r>
          </a:p>
          <a:p>
            <a:pPr marL="457200" indent="-457200">
              <a:buFont typeface="Arial"/>
              <a:buChar char="•"/>
            </a:pPr>
            <a:r>
              <a:rPr lang="en-US" sz="2400" dirty="0">
                <a:ea typeface="Calibri"/>
                <a:cs typeface="Calibri"/>
                <a:hlinkClick r:id="rId20"/>
              </a:rPr>
              <a:t>Programs</a:t>
            </a:r>
          </a:p>
          <a:p>
            <a:pPr marL="457200" indent="-457200">
              <a:buFont typeface="Arial"/>
              <a:buChar char="•"/>
            </a:pPr>
            <a:r>
              <a:rPr lang="en-US" sz="2400" dirty="0">
                <a:ea typeface="Calibri"/>
                <a:cs typeface="Calibri"/>
                <a:hlinkClick r:id="rId21"/>
              </a:rPr>
              <a:t>Indigenous Admissions</a:t>
            </a:r>
          </a:p>
          <a:p>
            <a:pPr marL="457200" indent="-457200">
              <a:buFont typeface="Arial"/>
              <a:buChar char="•"/>
            </a:pPr>
            <a:r>
              <a:rPr lang="en-US" sz="2400" dirty="0">
                <a:ea typeface="Calibri"/>
                <a:cs typeface="Calibri"/>
                <a:hlinkClick r:id="rId22"/>
              </a:rPr>
              <a:t>Competitive Averages</a:t>
            </a:r>
          </a:p>
          <a:p>
            <a:pPr marL="457200" indent="-457200">
              <a:buFont typeface="Arial"/>
              <a:buChar char="•"/>
            </a:pPr>
            <a:r>
              <a:rPr lang="en-US" sz="2400" dirty="0">
                <a:ea typeface="Calibri"/>
                <a:cs typeface="Calibri"/>
                <a:hlinkClick r:id="rId23"/>
              </a:rPr>
              <a:t>Scholarships</a:t>
            </a:r>
            <a:endParaRPr lang="en-US" sz="2400" dirty="0">
              <a:ea typeface="Calibri"/>
              <a:cs typeface="Calibri"/>
            </a:endParaRPr>
          </a:p>
        </p:txBody>
      </p:sp>
      <p:sp>
        <p:nvSpPr>
          <p:cNvPr id="7" name="TextBox 6">
            <a:extLst>
              <a:ext uri="{FF2B5EF4-FFF2-40B4-BE49-F238E27FC236}">
                <a16:creationId xmlns:a16="http://schemas.microsoft.com/office/drawing/2014/main" id="{58DBF7D1-48EA-E03A-CAF5-AFFF5573A17E}"/>
              </a:ext>
            </a:extLst>
          </p:cNvPr>
          <p:cNvSpPr txBox="1"/>
          <p:nvPr/>
        </p:nvSpPr>
        <p:spPr>
          <a:xfrm>
            <a:off x="4290873" y="2278601"/>
            <a:ext cx="328473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cs typeface="Calibri"/>
              </a:rPr>
              <a:t>SAIT</a:t>
            </a:r>
          </a:p>
          <a:p>
            <a:pPr marL="342900" indent="-342900">
              <a:buFont typeface="Arial"/>
              <a:buChar char="•"/>
            </a:pPr>
            <a:r>
              <a:rPr lang="en-US" sz="2400" dirty="0">
                <a:cs typeface="Calibri"/>
                <a:hlinkClick r:id="rId24"/>
              </a:rPr>
              <a:t>Application Guide</a:t>
            </a:r>
          </a:p>
          <a:p>
            <a:pPr marL="342900" indent="-342900">
              <a:buFont typeface="Arial"/>
              <a:buChar char="•"/>
            </a:pPr>
            <a:r>
              <a:rPr lang="en-US" sz="2400" dirty="0">
                <a:cs typeface="Calibri"/>
                <a:hlinkClick r:id="rId25"/>
              </a:rPr>
              <a:t>Viewbook</a:t>
            </a:r>
          </a:p>
          <a:p>
            <a:pPr marL="342900" indent="-342900">
              <a:buFont typeface="Arial"/>
              <a:buChar char="•"/>
            </a:pPr>
            <a:r>
              <a:rPr lang="en-US" sz="2400" dirty="0">
                <a:cs typeface="Calibri"/>
                <a:hlinkClick r:id="rId26"/>
              </a:rPr>
              <a:t>Indigenous Supports</a:t>
            </a:r>
          </a:p>
          <a:p>
            <a:pPr marL="342900" indent="-342900">
              <a:buFont typeface="Arial"/>
              <a:buChar char="•"/>
            </a:pPr>
            <a:r>
              <a:rPr lang="en-US" sz="2400" dirty="0">
                <a:cs typeface="Calibri"/>
                <a:hlinkClick r:id="rId27"/>
              </a:rPr>
              <a:t>Admission Requirements</a:t>
            </a:r>
          </a:p>
          <a:p>
            <a:pPr marL="342900" indent="-342900">
              <a:buFont typeface="Arial"/>
              <a:buChar char="•"/>
            </a:pPr>
            <a:r>
              <a:rPr lang="en-US" sz="2400" dirty="0">
                <a:cs typeface="Calibri"/>
                <a:hlinkClick r:id="rId28"/>
              </a:rPr>
              <a:t>Scholarships</a:t>
            </a:r>
          </a:p>
        </p:txBody>
      </p:sp>
    </p:spTree>
    <p:extLst>
      <p:ext uri="{BB962C8B-B14F-4D97-AF65-F5344CB8AC3E}">
        <p14:creationId xmlns:p14="http://schemas.microsoft.com/office/powerpoint/2010/main" val="1081389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830CE-BF4D-F95E-781D-3E67910F1C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77D87B-8168-1F0E-2D9D-F3C6EBAB73FC}"/>
              </a:ext>
            </a:extLst>
          </p:cNvPr>
          <p:cNvSpPr>
            <a:spLocks noGrp="1"/>
          </p:cNvSpPr>
          <p:nvPr>
            <p:ph idx="1"/>
          </p:nvPr>
        </p:nvSpPr>
        <p:spPr/>
        <p:txBody>
          <a:bodyPr vert="horz" lIns="91440" tIns="45720" rIns="91440" bIns="45720" rtlCol="0" anchor="t">
            <a:normAutofit/>
          </a:bodyPr>
          <a:lstStyle/>
          <a:p>
            <a:pPr marL="0" indent="0" algn="ctr">
              <a:buNone/>
            </a:pPr>
            <a:r>
              <a:rPr lang="en-US" sz="6000" b="1" cap="all">
                <a:solidFill>
                  <a:srgbClr val="1F2C8F"/>
                </a:solidFill>
                <a:latin typeface="Arial Black"/>
              </a:rPr>
              <a:t>scholarships</a:t>
            </a:r>
            <a:endParaRPr lang="en-US">
              <a:cs typeface="Calibri" panose="020F0502020204030204"/>
            </a:endParaRPr>
          </a:p>
        </p:txBody>
      </p:sp>
      <p:pic>
        <p:nvPicPr>
          <p:cNvPr id="4" name="Picture 3" descr="A picture containing light&#10;&#10;Description automatically generated">
            <a:extLst>
              <a:ext uri="{FF2B5EF4-FFF2-40B4-BE49-F238E27FC236}">
                <a16:creationId xmlns:a16="http://schemas.microsoft.com/office/drawing/2014/main" id="{024197B1-0C6D-ABC7-F5DF-68F7F9FC9E4D}"/>
              </a:ext>
            </a:extLst>
          </p:cNvPr>
          <p:cNvPicPr>
            <a:picLocks noChangeAspect="1"/>
          </p:cNvPicPr>
          <p:nvPr/>
        </p:nvPicPr>
        <p:blipFill>
          <a:blip r:embed="rId2"/>
          <a:stretch>
            <a:fillRect/>
          </a:stretch>
        </p:blipFill>
        <p:spPr>
          <a:xfrm>
            <a:off x="3910049" y="3053126"/>
            <a:ext cx="2743200" cy="2752725"/>
          </a:xfrm>
          <a:prstGeom prst="rect">
            <a:avLst/>
          </a:prstGeom>
        </p:spPr>
      </p:pic>
    </p:spTree>
    <p:extLst>
      <p:ext uri="{BB962C8B-B14F-4D97-AF65-F5344CB8AC3E}">
        <p14:creationId xmlns:p14="http://schemas.microsoft.com/office/powerpoint/2010/main" val="1337393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CF98F-05B3-B642-FAF3-4AE0D746E726}"/>
              </a:ext>
            </a:extLst>
          </p:cNvPr>
          <p:cNvSpPr>
            <a:spLocks noGrp="1"/>
          </p:cNvSpPr>
          <p:nvPr>
            <p:ph type="title"/>
          </p:nvPr>
        </p:nvSpPr>
        <p:spPr>
          <a:xfrm>
            <a:off x="808638" y="386930"/>
            <a:ext cx="9236700" cy="1188950"/>
          </a:xfrm>
        </p:spPr>
        <p:txBody>
          <a:bodyPr anchor="b">
            <a:normAutofit/>
          </a:bodyPr>
          <a:lstStyle/>
          <a:p>
            <a:r>
              <a:rPr lang="en-US" sz="5000">
                <a:cs typeface="Calibri Light"/>
              </a:rPr>
              <a:t>Why are Scholarships Important?</a:t>
            </a:r>
            <a:endParaRPr lang="en-US" sz="5000"/>
          </a:p>
        </p:txBody>
      </p:sp>
      <p:grpSp>
        <p:nvGrpSpPr>
          <p:cNvPr id="20" name="Group 1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60AF0C-E1B4-5191-67C1-E99C8895E696}"/>
              </a:ext>
            </a:extLst>
          </p:cNvPr>
          <p:cNvSpPr>
            <a:spLocks noGrp="1"/>
          </p:cNvSpPr>
          <p:nvPr>
            <p:ph idx="1"/>
          </p:nvPr>
        </p:nvSpPr>
        <p:spPr>
          <a:xfrm>
            <a:off x="793660" y="2599509"/>
            <a:ext cx="10143668" cy="3435531"/>
          </a:xfrm>
        </p:spPr>
        <p:txBody>
          <a:bodyPr vert="horz" lIns="91440" tIns="45720" rIns="91440" bIns="45720" rtlCol="0" anchor="ctr">
            <a:normAutofit/>
          </a:bodyPr>
          <a:lstStyle/>
          <a:p>
            <a:pPr>
              <a:spcBef>
                <a:spcPts val="400"/>
              </a:spcBef>
              <a:buFont typeface="Arial"/>
              <a:buChar char="•"/>
            </a:pPr>
            <a:r>
              <a:rPr lang="en-US" sz="2400" b="1">
                <a:latin typeface="Arial"/>
                <a:cs typeface="Arial"/>
              </a:rPr>
              <a:t>Tuition:</a:t>
            </a:r>
            <a:r>
              <a:rPr lang="en-US" sz="2400">
                <a:latin typeface="Arial"/>
                <a:cs typeface="Arial"/>
              </a:rPr>
              <a:t> $4,050 to $8,730</a:t>
            </a:r>
          </a:p>
          <a:p>
            <a:pPr>
              <a:spcBef>
                <a:spcPts val="400"/>
              </a:spcBef>
              <a:buFont typeface="Arial"/>
              <a:buChar char="•"/>
            </a:pPr>
            <a:r>
              <a:rPr lang="en-US" sz="2400" b="1">
                <a:latin typeface="Arial"/>
                <a:cs typeface="Arial"/>
              </a:rPr>
              <a:t>Books and supplies:</a:t>
            </a:r>
            <a:r>
              <a:rPr lang="en-US" sz="2400">
                <a:latin typeface="Arial"/>
                <a:cs typeface="Arial"/>
              </a:rPr>
              <a:t> $1,307 to $1,717</a:t>
            </a:r>
          </a:p>
          <a:p>
            <a:pPr>
              <a:spcBef>
                <a:spcPts val="400"/>
              </a:spcBef>
              <a:buFont typeface="Arial"/>
              <a:buChar char="•"/>
            </a:pPr>
            <a:r>
              <a:rPr lang="en-US" sz="2400" b="1">
                <a:latin typeface="Arial"/>
                <a:cs typeface="Arial"/>
              </a:rPr>
              <a:t>Mandatory fees:</a:t>
            </a:r>
            <a:r>
              <a:rPr lang="en-US" sz="2400">
                <a:latin typeface="Arial"/>
                <a:cs typeface="Arial"/>
              </a:rPr>
              <a:t> $611 to $1,275</a:t>
            </a:r>
          </a:p>
          <a:p>
            <a:pPr>
              <a:spcBef>
                <a:spcPts val="400"/>
              </a:spcBef>
              <a:buFont typeface="Arial"/>
              <a:buChar char="•"/>
            </a:pPr>
            <a:r>
              <a:rPr lang="en-US" sz="2400" b="1">
                <a:latin typeface="Arial"/>
                <a:cs typeface="Arial"/>
              </a:rPr>
              <a:t>Living expenses (living with parents):</a:t>
            </a:r>
            <a:r>
              <a:rPr lang="en-US" sz="2400">
                <a:latin typeface="Arial"/>
                <a:cs typeface="Arial"/>
              </a:rPr>
              <a:t> $2,000 to $4,000</a:t>
            </a:r>
          </a:p>
          <a:p>
            <a:pPr>
              <a:spcBef>
                <a:spcPts val="400"/>
              </a:spcBef>
              <a:buFont typeface="Arial"/>
              <a:buChar char="•"/>
            </a:pPr>
            <a:r>
              <a:rPr lang="en-US" sz="2400" b="1">
                <a:latin typeface="Arial"/>
                <a:cs typeface="Arial"/>
              </a:rPr>
              <a:t>Living expenses (living independently for 8 months):</a:t>
            </a:r>
            <a:r>
              <a:rPr lang="en-US" sz="2400">
                <a:latin typeface="Arial"/>
                <a:cs typeface="Arial"/>
              </a:rPr>
              <a:t> $9,000 to $11,200</a:t>
            </a:r>
            <a:endParaRPr lang="en-US" sz="2400"/>
          </a:p>
        </p:txBody>
      </p:sp>
    </p:spTree>
    <p:extLst>
      <p:ext uri="{BB962C8B-B14F-4D97-AF65-F5344CB8AC3E}">
        <p14:creationId xmlns:p14="http://schemas.microsoft.com/office/powerpoint/2010/main" val="272811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1D01-27A6-64E8-0A7B-C65ED856A2DF}"/>
              </a:ext>
            </a:extLst>
          </p:cNvPr>
          <p:cNvSpPr>
            <a:spLocks noGrp="1"/>
          </p:cNvSpPr>
          <p:nvPr>
            <p:ph type="title"/>
          </p:nvPr>
        </p:nvSpPr>
        <p:spPr>
          <a:xfrm>
            <a:off x="838200" y="98795"/>
            <a:ext cx="10515600" cy="1325563"/>
          </a:xfrm>
        </p:spPr>
        <p:txBody>
          <a:bodyPr/>
          <a:lstStyle/>
          <a:p>
            <a:r>
              <a:rPr lang="en-US">
                <a:cs typeface="Calibri Light"/>
              </a:rPr>
              <a:t>Post-Secondary Application Checklist</a:t>
            </a:r>
            <a:endParaRPr lang="en-US"/>
          </a:p>
        </p:txBody>
      </p:sp>
      <p:pic>
        <p:nvPicPr>
          <p:cNvPr id="4" name="Content Placeholder 3" descr="A screenshot of a computer&#10;&#10;Description automatically generated">
            <a:extLst>
              <a:ext uri="{FF2B5EF4-FFF2-40B4-BE49-F238E27FC236}">
                <a16:creationId xmlns:a16="http://schemas.microsoft.com/office/drawing/2014/main" id="{744691AD-0660-EE73-3E39-EA7420AC0F7B}"/>
              </a:ext>
            </a:extLst>
          </p:cNvPr>
          <p:cNvPicPr>
            <a:picLocks noGrp="1" noChangeAspect="1"/>
          </p:cNvPicPr>
          <p:nvPr>
            <p:ph idx="1"/>
          </p:nvPr>
        </p:nvPicPr>
        <p:blipFill>
          <a:blip r:embed="rId2"/>
          <a:stretch>
            <a:fillRect/>
          </a:stretch>
        </p:blipFill>
        <p:spPr>
          <a:xfrm>
            <a:off x="902563" y="1149140"/>
            <a:ext cx="9365941" cy="5408386"/>
          </a:xfrm>
        </p:spPr>
      </p:pic>
    </p:spTree>
    <p:extLst>
      <p:ext uri="{BB962C8B-B14F-4D97-AF65-F5344CB8AC3E}">
        <p14:creationId xmlns:p14="http://schemas.microsoft.com/office/powerpoint/2010/main" val="1093894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21A78-893A-F41D-864C-5D4A4C04C231}"/>
              </a:ext>
            </a:extLst>
          </p:cNvPr>
          <p:cNvSpPr>
            <a:spLocks noGrp="1"/>
          </p:cNvSpPr>
          <p:nvPr>
            <p:ph type="title"/>
          </p:nvPr>
        </p:nvSpPr>
        <p:spPr/>
        <p:txBody>
          <a:bodyPr/>
          <a:lstStyle/>
          <a:p>
            <a:r>
              <a:rPr lang="en-CA" sz="2800" b="1">
                <a:solidFill>
                  <a:srgbClr val="44546A"/>
                </a:solidFill>
                <a:latin typeface="Arial Black"/>
              </a:rPr>
              <a:t>How much will school cost?</a:t>
            </a:r>
            <a:r>
              <a:rPr lang="en-CA" sz="2400" b="1">
                <a:solidFill>
                  <a:srgbClr val="44546A"/>
                </a:solidFill>
                <a:latin typeface="Arial Black"/>
              </a:rPr>
              <a:t> </a:t>
            </a:r>
            <a:br>
              <a:rPr lang="en-CA" sz="2400" b="1">
                <a:solidFill>
                  <a:srgbClr val="44546A"/>
                </a:solidFill>
                <a:latin typeface="Arial Black"/>
              </a:rPr>
            </a:br>
            <a:r>
              <a:rPr lang="en-CA" sz="2400" b="1">
                <a:solidFill>
                  <a:srgbClr val="44546A"/>
                </a:solidFill>
                <a:latin typeface="Arial Black"/>
              </a:rPr>
              <a:t>Get budget worksheets. Create a Spending Plan. </a:t>
            </a:r>
            <a:r>
              <a:rPr lang="en-CA" sz="2400" b="1">
                <a:solidFill>
                  <a:srgbClr val="1F2C8F"/>
                </a:solidFill>
                <a:latin typeface="Arial Black"/>
                <a:hlinkClick r:id="rId2"/>
              </a:rPr>
              <a:t>alis.alberta.ca</a:t>
            </a:r>
            <a:endParaRPr lang="en-US" sz="2400"/>
          </a:p>
        </p:txBody>
      </p:sp>
      <p:pic>
        <p:nvPicPr>
          <p:cNvPr id="4" name="Content Placeholder 3" descr="A person holding a cell phone&#10;&#10;Description automatically generated">
            <a:extLst>
              <a:ext uri="{FF2B5EF4-FFF2-40B4-BE49-F238E27FC236}">
                <a16:creationId xmlns:a16="http://schemas.microsoft.com/office/drawing/2014/main" id="{4EC9E86E-63C7-F6CF-E998-2C614258E2C8}"/>
              </a:ext>
            </a:extLst>
          </p:cNvPr>
          <p:cNvPicPr>
            <a:picLocks noGrp="1" noChangeAspect="1"/>
          </p:cNvPicPr>
          <p:nvPr>
            <p:ph idx="1"/>
          </p:nvPr>
        </p:nvPicPr>
        <p:blipFill>
          <a:blip r:embed="rId3"/>
          <a:stretch>
            <a:fillRect/>
          </a:stretch>
        </p:blipFill>
        <p:spPr>
          <a:xfrm>
            <a:off x="1035729" y="2038165"/>
            <a:ext cx="9262368" cy="4732647"/>
          </a:xfrm>
        </p:spPr>
      </p:pic>
    </p:spTree>
    <p:extLst>
      <p:ext uri="{BB962C8B-B14F-4D97-AF65-F5344CB8AC3E}">
        <p14:creationId xmlns:p14="http://schemas.microsoft.com/office/powerpoint/2010/main" val="2242861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EC94DA-951C-3E5D-61F9-22469A82E7CB}"/>
              </a:ext>
            </a:extLst>
          </p:cNvPr>
          <p:cNvSpPr>
            <a:spLocks noGrp="1"/>
          </p:cNvSpPr>
          <p:nvPr>
            <p:ph type="title"/>
          </p:nvPr>
        </p:nvSpPr>
        <p:spPr>
          <a:xfrm>
            <a:off x="882470" y="225229"/>
            <a:ext cx="3429000" cy="1719072"/>
          </a:xfrm>
        </p:spPr>
        <p:txBody>
          <a:bodyPr anchor="b">
            <a:normAutofit/>
          </a:bodyPr>
          <a:lstStyle/>
          <a:p>
            <a:r>
              <a:rPr lang="en-CA" sz="5000" b="1">
                <a:ea typeface="+mj-lt"/>
                <a:cs typeface="+mj-lt"/>
              </a:rPr>
              <a:t>What Is A Scholarship?</a:t>
            </a:r>
            <a:endParaRPr lang="en-US" sz="5000"/>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C0A9DF-B4F6-77A7-3FD7-CA4AC6B49164}"/>
              </a:ext>
            </a:extLst>
          </p:cNvPr>
          <p:cNvSpPr>
            <a:spLocks noGrp="1"/>
          </p:cNvSpPr>
          <p:nvPr>
            <p:ph idx="1"/>
          </p:nvPr>
        </p:nvSpPr>
        <p:spPr>
          <a:xfrm>
            <a:off x="312819" y="2585266"/>
            <a:ext cx="5137950" cy="3410712"/>
          </a:xfrm>
        </p:spPr>
        <p:txBody>
          <a:bodyPr vert="horz" lIns="91440" tIns="45720" rIns="91440" bIns="45720" rtlCol="0" anchor="t">
            <a:noAutofit/>
          </a:bodyPr>
          <a:lstStyle/>
          <a:p>
            <a:pPr>
              <a:spcBef>
                <a:spcPts val="400"/>
              </a:spcBef>
              <a:buFont typeface="Arial"/>
              <a:buChar char="•"/>
            </a:pPr>
            <a:r>
              <a:rPr lang="en-CA" sz="2400">
                <a:latin typeface="Arial"/>
                <a:cs typeface="Arial"/>
              </a:rPr>
              <a:t>A </a:t>
            </a:r>
            <a:r>
              <a:rPr lang="en-CA" sz="2400" b="1" u="sng">
                <a:latin typeface="Arial"/>
                <a:cs typeface="Arial"/>
              </a:rPr>
              <a:t>scholarship</a:t>
            </a:r>
            <a:r>
              <a:rPr lang="en-CA" sz="2400">
                <a:latin typeface="Arial"/>
                <a:cs typeface="Arial"/>
              </a:rPr>
              <a:t> is a monetary award which is often based on a variety of criteria:</a:t>
            </a:r>
            <a:endParaRPr lang="en-US" sz="2400">
              <a:latin typeface="Arial"/>
              <a:cs typeface="Arial"/>
            </a:endParaRPr>
          </a:p>
          <a:p>
            <a:pPr marL="1885950" lvl="3" indent="-285750">
              <a:spcBef>
                <a:spcPts val="350"/>
              </a:spcBef>
              <a:buFont typeface="Arial"/>
              <a:buChar char="•"/>
            </a:pPr>
            <a:r>
              <a:rPr lang="en-CA" sz="2400">
                <a:latin typeface="Arial"/>
                <a:cs typeface="Arial"/>
              </a:rPr>
              <a:t>Academics</a:t>
            </a:r>
            <a:endParaRPr lang="en-US" sz="2400">
              <a:latin typeface="Arial"/>
              <a:cs typeface="Arial"/>
            </a:endParaRPr>
          </a:p>
          <a:p>
            <a:pPr marL="1885950" lvl="3" indent="-285750">
              <a:spcBef>
                <a:spcPts val="350"/>
              </a:spcBef>
              <a:buFont typeface="Arial"/>
              <a:buChar char="•"/>
            </a:pPr>
            <a:r>
              <a:rPr lang="en-CA" sz="2400">
                <a:latin typeface="Arial"/>
                <a:cs typeface="Arial"/>
              </a:rPr>
              <a:t>Volunteer work/Leadership</a:t>
            </a:r>
            <a:endParaRPr lang="en-US" sz="2400">
              <a:latin typeface="Arial"/>
              <a:cs typeface="Arial"/>
            </a:endParaRPr>
          </a:p>
          <a:p>
            <a:pPr marL="1885950" lvl="3" indent="-285750">
              <a:spcBef>
                <a:spcPts val="350"/>
              </a:spcBef>
              <a:buFont typeface="Arial"/>
              <a:buChar char="•"/>
            </a:pPr>
            <a:r>
              <a:rPr lang="en-CA" sz="2400">
                <a:latin typeface="Arial"/>
                <a:cs typeface="Arial"/>
              </a:rPr>
              <a:t>Extracurricular activities</a:t>
            </a:r>
            <a:endParaRPr lang="en-US" sz="2400">
              <a:latin typeface="Arial"/>
              <a:cs typeface="Arial"/>
            </a:endParaRPr>
          </a:p>
          <a:p>
            <a:pPr marL="1885950" lvl="3" indent="-285750">
              <a:spcBef>
                <a:spcPts val="350"/>
              </a:spcBef>
              <a:buFont typeface="Arial"/>
              <a:buChar char="•"/>
            </a:pPr>
            <a:r>
              <a:rPr lang="en-CA" sz="2400">
                <a:latin typeface="Arial"/>
                <a:cs typeface="Arial"/>
              </a:rPr>
              <a:t>Sports</a:t>
            </a:r>
            <a:endParaRPr lang="en-US" sz="2400">
              <a:latin typeface="Arial"/>
              <a:cs typeface="Arial"/>
            </a:endParaRPr>
          </a:p>
          <a:p>
            <a:pPr marL="109220" indent="0">
              <a:spcBef>
                <a:spcPts val="400"/>
              </a:spcBef>
              <a:buNone/>
            </a:pPr>
            <a:endParaRPr lang="en-CA" sz="2400">
              <a:latin typeface="Arial"/>
              <a:cs typeface="Arial"/>
            </a:endParaRPr>
          </a:p>
          <a:p>
            <a:pPr>
              <a:spcBef>
                <a:spcPts val="400"/>
              </a:spcBef>
              <a:buFont typeface="Arial"/>
              <a:buChar char="•"/>
            </a:pPr>
            <a:r>
              <a:rPr lang="en-CA" sz="2400">
                <a:latin typeface="Arial"/>
                <a:cs typeface="Arial"/>
              </a:rPr>
              <a:t>Financial need may or may not be a factor.</a:t>
            </a:r>
            <a:endParaRPr lang="en-US" sz="2400"/>
          </a:p>
          <a:p>
            <a:pPr marL="0" indent="0">
              <a:buNone/>
            </a:pPr>
            <a:endParaRPr lang="en-US" sz="1500">
              <a:cs typeface="Calibri" panose="020F0502020204030204"/>
            </a:endParaRPr>
          </a:p>
        </p:txBody>
      </p:sp>
      <p:pic>
        <p:nvPicPr>
          <p:cNvPr id="4" name="Picture 3" descr="A graduation cap and diploma&#10;&#10;Description automatically generated">
            <a:extLst>
              <a:ext uri="{FF2B5EF4-FFF2-40B4-BE49-F238E27FC236}">
                <a16:creationId xmlns:a16="http://schemas.microsoft.com/office/drawing/2014/main" id="{044CEB66-7149-5599-7DB3-93ECC8EF8BFE}"/>
              </a:ext>
            </a:extLst>
          </p:cNvPr>
          <p:cNvPicPr>
            <a:picLocks noChangeAspect="1"/>
          </p:cNvPicPr>
          <p:nvPr/>
        </p:nvPicPr>
        <p:blipFill>
          <a:blip r:embed="rId2"/>
          <a:stretch>
            <a:fillRect/>
          </a:stretch>
        </p:blipFill>
        <p:spPr>
          <a:xfrm>
            <a:off x="5870924" y="906410"/>
            <a:ext cx="5683745" cy="4645685"/>
          </a:xfrm>
          <a:prstGeom prst="rect">
            <a:avLst/>
          </a:prstGeom>
        </p:spPr>
      </p:pic>
    </p:spTree>
    <p:extLst>
      <p:ext uri="{BB962C8B-B14F-4D97-AF65-F5344CB8AC3E}">
        <p14:creationId xmlns:p14="http://schemas.microsoft.com/office/powerpoint/2010/main" val="728499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DB02B8-824B-2536-B111-1514868BC15E}"/>
              </a:ext>
            </a:extLst>
          </p:cNvPr>
          <p:cNvSpPr>
            <a:spLocks noGrp="1"/>
          </p:cNvSpPr>
          <p:nvPr>
            <p:ph type="title"/>
          </p:nvPr>
        </p:nvSpPr>
        <p:spPr>
          <a:xfrm>
            <a:off x="1043631" y="809898"/>
            <a:ext cx="9942716" cy="1554480"/>
          </a:xfrm>
        </p:spPr>
        <p:txBody>
          <a:bodyPr anchor="ctr">
            <a:normAutofit/>
          </a:bodyPr>
          <a:lstStyle/>
          <a:p>
            <a:r>
              <a:rPr lang="en-CA" sz="4800" b="1">
                <a:ea typeface="+mj-lt"/>
                <a:cs typeface="+mj-lt"/>
              </a:rPr>
              <a:t>What Is A Bursary?</a:t>
            </a:r>
            <a:endParaRPr lang="en-US" sz="4800"/>
          </a:p>
        </p:txBody>
      </p:sp>
      <p:sp>
        <p:nvSpPr>
          <p:cNvPr id="3" name="Content Placeholder 2">
            <a:extLst>
              <a:ext uri="{FF2B5EF4-FFF2-40B4-BE49-F238E27FC236}">
                <a16:creationId xmlns:a16="http://schemas.microsoft.com/office/drawing/2014/main" id="{70EE1C82-3906-F52E-56D4-9F802225BBC6}"/>
              </a:ext>
            </a:extLst>
          </p:cNvPr>
          <p:cNvSpPr>
            <a:spLocks noGrp="1"/>
          </p:cNvSpPr>
          <p:nvPr>
            <p:ph idx="1"/>
          </p:nvPr>
        </p:nvSpPr>
        <p:spPr>
          <a:xfrm>
            <a:off x="1045028" y="3017522"/>
            <a:ext cx="9941319" cy="3124658"/>
          </a:xfrm>
        </p:spPr>
        <p:txBody>
          <a:bodyPr vert="horz" lIns="91440" tIns="45720" rIns="91440" bIns="45720" rtlCol="0" anchor="ctr">
            <a:normAutofit/>
          </a:bodyPr>
          <a:lstStyle/>
          <a:p>
            <a:pPr>
              <a:spcBef>
                <a:spcPts val="400"/>
              </a:spcBef>
              <a:buFont typeface="Arial"/>
              <a:buChar char="•"/>
            </a:pPr>
            <a:r>
              <a:rPr lang="en-CA" sz="2400">
                <a:latin typeface="Arial"/>
                <a:cs typeface="Arial"/>
              </a:rPr>
              <a:t>A </a:t>
            </a:r>
            <a:r>
              <a:rPr lang="en-CA" sz="2400" b="1" u="sng">
                <a:latin typeface="Arial"/>
                <a:cs typeface="Arial"/>
              </a:rPr>
              <a:t>bursary</a:t>
            </a:r>
            <a:r>
              <a:rPr lang="en-CA" sz="2400">
                <a:latin typeface="Arial"/>
                <a:cs typeface="Arial"/>
              </a:rPr>
              <a:t> is a monetary grant that is usually based on financial need.</a:t>
            </a:r>
            <a:endParaRPr lang="en-US" sz="2400">
              <a:latin typeface="Arial"/>
              <a:cs typeface="Arial"/>
            </a:endParaRPr>
          </a:p>
          <a:p>
            <a:pPr>
              <a:spcBef>
                <a:spcPts val="400"/>
              </a:spcBef>
              <a:buFont typeface="Arial"/>
              <a:buChar char="•"/>
            </a:pPr>
            <a:r>
              <a:rPr lang="en-CA" sz="2400">
                <a:ea typeface="+mn-lt"/>
                <a:cs typeface="+mn-lt"/>
              </a:rPr>
              <a:t>The student is in need of financial assistance in order to continue their education </a:t>
            </a:r>
            <a:endParaRPr lang="en-CA" sz="2400">
              <a:latin typeface="Arial"/>
              <a:cs typeface="Arial"/>
            </a:endParaRPr>
          </a:p>
          <a:p>
            <a:pPr>
              <a:spcBef>
                <a:spcPts val="400"/>
              </a:spcBef>
              <a:buFont typeface="Arial"/>
              <a:buChar char="•"/>
            </a:pPr>
            <a:endParaRPr lang="en-CA" sz="2400">
              <a:latin typeface="Arial"/>
              <a:cs typeface="Arial"/>
            </a:endParaRPr>
          </a:p>
          <a:p>
            <a:pPr marL="0" indent="0">
              <a:buNone/>
            </a:pPr>
            <a:endParaRPr lang="en-US" sz="2400">
              <a:cs typeface="Calibri" panose="020F0502020204030204"/>
            </a:endParaRP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048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E3768-B966-6FD2-B30A-F4F9B09D3B73}"/>
              </a:ext>
            </a:extLst>
          </p:cNvPr>
          <p:cNvSpPr>
            <a:spLocks noGrp="1"/>
          </p:cNvSpPr>
          <p:nvPr>
            <p:ph type="title"/>
          </p:nvPr>
        </p:nvSpPr>
        <p:spPr>
          <a:xfrm>
            <a:off x="1043631" y="809898"/>
            <a:ext cx="9942716" cy="1554480"/>
          </a:xfrm>
        </p:spPr>
        <p:txBody>
          <a:bodyPr anchor="ctr">
            <a:normAutofit/>
          </a:bodyPr>
          <a:lstStyle/>
          <a:p>
            <a:r>
              <a:rPr lang="en-CA" sz="4800" b="1">
                <a:ea typeface="+mj-lt"/>
                <a:cs typeface="+mj-lt"/>
              </a:rPr>
              <a:t>Student Government Loans</a:t>
            </a:r>
            <a:endParaRPr lang="en-US" sz="4800"/>
          </a:p>
        </p:txBody>
      </p:sp>
      <p:sp>
        <p:nvSpPr>
          <p:cNvPr id="3" name="Content Placeholder 2">
            <a:extLst>
              <a:ext uri="{FF2B5EF4-FFF2-40B4-BE49-F238E27FC236}">
                <a16:creationId xmlns:a16="http://schemas.microsoft.com/office/drawing/2014/main" id="{CD32C695-8C0B-93D6-0248-0EB75472292C}"/>
              </a:ext>
            </a:extLst>
          </p:cNvPr>
          <p:cNvSpPr>
            <a:spLocks noGrp="1"/>
          </p:cNvSpPr>
          <p:nvPr>
            <p:ph idx="1"/>
          </p:nvPr>
        </p:nvSpPr>
        <p:spPr>
          <a:xfrm>
            <a:off x="1045028" y="3017522"/>
            <a:ext cx="9941319" cy="3124658"/>
          </a:xfrm>
        </p:spPr>
        <p:txBody>
          <a:bodyPr vert="horz" lIns="91440" tIns="45720" rIns="91440" bIns="45720" rtlCol="0" anchor="ctr">
            <a:normAutofit/>
          </a:bodyPr>
          <a:lstStyle/>
          <a:p>
            <a:r>
              <a:rPr lang="en-CA" sz="2400">
                <a:ea typeface="+mn-lt"/>
                <a:cs typeface="+mn-lt"/>
              </a:rPr>
              <a:t>Both the Federal and Provincial governments provide student loans for post-secondary study. Students must be Canadian citizens or permanent residents and need to apply through the province that considers them a resident. Government student loans are intended to be supplemental to student and family resources and are awarded based on financial need. </a:t>
            </a:r>
          </a:p>
          <a:p>
            <a:r>
              <a:rPr lang="en-CA" sz="2400">
                <a:cs typeface="Calibri" panose="020F0502020204030204"/>
              </a:rPr>
              <a:t>Apply through </a:t>
            </a:r>
            <a:r>
              <a:rPr lang="en-CA" sz="2400">
                <a:cs typeface="Calibri" panose="020F0502020204030204"/>
                <a:hlinkClick r:id="rId2"/>
              </a:rPr>
              <a:t>Student Aid Alberta</a:t>
            </a:r>
          </a:p>
        </p:txBody>
      </p:sp>
      <p:cxnSp>
        <p:nvCxnSpPr>
          <p:cNvPr id="30" name="Straight Connector 2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798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0" name="Rectangle 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622CB2-FCE5-6C03-0162-E703A1602DC3}"/>
              </a:ext>
            </a:extLst>
          </p:cNvPr>
          <p:cNvSpPr>
            <a:spLocks noGrp="1"/>
          </p:cNvSpPr>
          <p:nvPr>
            <p:ph type="title"/>
          </p:nvPr>
        </p:nvSpPr>
        <p:spPr>
          <a:xfrm>
            <a:off x="1043631" y="809898"/>
            <a:ext cx="10173010" cy="1554480"/>
          </a:xfrm>
        </p:spPr>
        <p:txBody>
          <a:bodyPr anchor="ctr">
            <a:normAutofit/>
          </a:bodyPr>
          <a:lstStyle/>
          <a:p>
            <a:r>
              <a:rPr lang="en-US" sz="4800">
                <a:cs typeface="Calibri Light"/>
              </a:rPr>
              <a:t>Types of Scholarships</a:t>
            </a:r>
            <a:endParaRPr lang="en-US" sz="4800"/>
          </a:p>
        </p:txBody>
      </p:sp>
      <p:cxnSp>
        <p:nvCxnSpPr>
          <p:cNvPr id="26" name="Straight Connector 2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AD09D8A-D18B-B61C-0819-ACCE6C3E581C}"/>
              </a:ext>
            </a:extLst>
          </p:cNvPr>
          <p:cNvSpPr>
            <a:spLocks noGrp="1"/>
          </p:cNvSpPr>
          <p:nvPr>
            <p:ph idx="1"/>
          </p:nvPr>
        </p:nvSpPr>
        <p:spPr>
          <a:xfrm>
            <a:off x="559971" y="2549012"/>
            <a:ext cx="6161555" cy="2549641"/>
          </a:xfrm>
        </p:spPr>
        <p:txBody>
          <a:bodyPr vert="horz" lIns="91440" tIns="45720" rIns="91440" bIns="45720" rtlCol="0" anchor="t">
            <a:noAutofit/>
          </a:bodyPr>
          <a:lstStyle/>
          <a:p>
            <a:pPr marL="297815" indent="-297815" defTabSz="530352">
              <a:spcBef>
                <a:spcPts val="580"/>
              </a:spcBef>
              <a:buFont typeface="Arial" panose="020B0604020202020204" pitchFamily="34" charset="0"/>
              <a:buAutoNum type="arabicParenR"/>
            </a:pPr>
            <a:r>
              <a:rPr lang="en-US" sz="2400" b="1" kern="1200">
                <a:latin typeface="+mn-lt"/>
                <a:ea typeface="+mn-ea"/>
                <a:cs typeface="Calibri" panose="020F0502020204030204"/>
              </a:rPr>
              <a:t>Institution-Based Scholarships</a:t>
            </a:r>
            <a:endParaRPr lang="en-US" sz="2400" b="1" kern="1200">
              <a:latin typeface="+mn-lt"/>
              <a:cs typeface="Calibri" panose="020F0502020204030204"/>
            </a:endParaRPr>
          </a:p>
          <a:p>
            <a:pPr marL="132080" indent="-132080" defTabSz="530352">
              <a:lnSpc>
                <a:spcPct val="100000"/>
              </a:lnSpc>
              <a:spcBef>
                <a:spcPts val="232"/>
              </a:spcBef>
              <a:buFont typeface="Arial"/>
              <a:buChar char="•"/>
            </a:pPr>
            <a:endParaRPr lang="en-CA" sz="2400" kern="1200">
              <a:latin typeface="Arial"/>
              <a:cs typeface="Arial"/>
            </a:endParaRPr>
          </a:p>
          <a:p>
            <a:pPr marL="62865" indent="0" defTabSz="530352">
              <a:lnSpc>
                <a:spcPct val="100000"/>
              </a:lnSpc>
              <a:spcBef>
                <a:spcPts val="232"/>
              </a:spcBef>
              <a:buNone/>
            </a:pPr>
            <a:r>
              <a:rPr lang="en-CA" sz="2400" kern="1200">
                <a:latin typeface="Arial"/>
                <a:ea typeface="+mn-ea"/>
                <a:cs typeface="Arial"/>
              </a:rPr>
              <a:t>Every post-secondary institution will offer first year scholarships for first year students.</a:t>
            </a:r>
            <a:endParaRPr lang="en-CA" sz="2400" kern="1200">
              <a:latin typeface="Arial"/>
              <a:cs typeface="Arial"/>
            </a:endParaRPr>
          </a:p>
          <a:p>
            <a:pPr marL="62865" indent="0" defTabSz="530352">
              <a:lnSpc>
                <a:spcPct val="100000"/>
              </a:lnSpc>
              <a:spcBef>
                <a:spcPts val="232"/>
              </a:spcBef>
              <a:buNone/>
            </a:pPr>
            <a:endParaRPr lang="en-CA" sz="2400" kern="1200">
              <a:latin typeface="Arial"/>
              <a:cs typeface="Arial"/>
            </a:endParaRPr>
          </a:p>
          <a:p>
            <a:pPr marL="62865" indent="0" defTabSz="530352">
              <a:lnSpc>
                <a:spcPct val="100000"/>
              </a:lnSpc>
              <a:spcBef>
                <a:spcPts val="232"/>
              </a:spcBef>
              <a:buNone/>
            </a:pPr>
            <a:r>
              <a:rPr lang="en-CA" sz="2400" kern="1200">
                <a:latin typeface="Arial"/>
                <a:ea typeface="+mn-ea"/>
                <a:cs typeface="Arial"/>
              </a:rPr>
              <a:t>C</a:t>
            </a:r>
            <a:r>
              <a:rPr lang="en-CA" sz="2400" kern="1200">
                <a:latin typeface="+mn-lt"/>
                <a:ea typeface="+mn-lt"/>
                <a:cs typeface="+mn-lt"/>
              </a:rPr>
              <a:t>heck the institution’s web page for a list of these scholarships.</a:t>
            </a:r>
            <a:endParaRPr lang="en-CA" sz="2400">
              <a:latin typeface="Arial"/>
              <a:cs typeface="Arial"/>
            </a:endParaRPr>
          </a:p>
        </p:txBody>
      </p:sp>
      <p:pic>
        <p:nvPicPr>
          <p:cNvPr id="4" name="Picture 3" descr="A logo of a university&#10;&#10;Description automatically generated">
            <a:extLst>
              <a:ext uri="{FF2B5EF4-FFF2-40B4-BE49-F238E27FC236}">
                <a16:creationId xmlns:a16="http://schemas.microsoft.com/office/drawing/2014/main" id="{6EB4A7AA-1E24-BDE8-ADA0-188092E85531}"/>
              </a:ext>
            </a:extLst>
          </p:cNvPr>
          <p:cNvPicPr>
            <a:picLocks noChangeAspect="1"/>
          </p:cNvPicPr>
          <p:nvPr/>
        </p:nvPicPr>
        <p:blipFill>
          <a:blip r:embed="rId2"/>
          <a:stretch>
            <a:fillRect/>
          </a:stretch>
        </p:blipFill>
        <p:spPr>
          <a:xfrm>
            <a:off x="8408839" y="3819542"/>
            <a:ext cx="1185390" cy="777324"/>
          </a:xfrm>
          <a:prstGeom prst="rect">
            <a:avLst/>
          </a:prstGeom>
        </p:spPr>
      </p:pic>
      <p:pic>
        <p:nvPicPr>
          <p:cNvPr id="5" name="Picture 4" descr="A logo of a university of calgary&#10;&#10;Description automatically generated">
            <a:extLst>
              <a:ext uri="{FF2B5EF4-FFF2-40B4-BE49-F238E27FC236}">
                <a16:creationId xmlns:a16="http://schemas.microsoft.com/office/drawing/2014/main" id="{B46FDBB8-3D3B-7184-DE7A-168B3B7967EA}"/>
              </a:ext>
            </a:extLst>
          </p:cNvPr>
          <p:cNvPicPr>
            <a:picLocks noChangeAspect="1"/>
          </p:cNvPicPr>
          <p:nvPr/>
        </p:nvPicPr>
        <p:blipFill>
          <a:blip r:embed="rId3"/>
          <a:stretch>
            <a:fillRect/>
          </a:stretch>
        </p:blipFill>
        <p:spPr>
          <a:xfrm>
            <a:off x="6720235" y="4441355"/>
            <a:ext cx="1253406" cy="1260804"/>
          </a:xfrm>
          <a:prstGeom prst="rect">
            <a:avLst/>
          </a:prstGeom>
        </p:spPr>
      </p:pic>
      <p:pic>
        <p:nvPicPr>
          <p:cNvPr id="6" name="Picture 5" descr="A red and blue logo&#10;&#10;Description automatically generated">
            <a:extLst>
              <a:ext uri="{FF2B5EF4-FFF2-40B4-BE49-F238E27FC236}">
                <a16:creationId xmlns:a16="http://schemas.microsoft.com/office/drawing/2014/main" id="{2B8480BA-2660-F1BF-94D4-799B828064E9}"/>
              </a:ext>
            </a:extLst>
          </p:cNvPr>
          <p:cNvPicPr>
            <a:picLocks noChangeAspect="1"/>
          </p:cNvPicPr>
          <p:nvPr/>
        </p:nvPicPr>
        <p:blipFill>
          <a:blip r:embed="rId4"/>
          <a:stretch>
            <a:fillRect/>
          </a:stretch>
        </p:blipFill>
        <p:spPr>
          <a:xfrm>
            <a:off x="5252761" y="5564641"/>
            <a:ext cx="1223553" cy="579263"/>
          </a:xfrm>
          <a:prstGeom prst="rect">
            <a:avLst/>
          </a:prstGeom>
        </p:spPr>
      </p:pic>
      <p:pic>
        <p:nvPicPr>
          <p:cNvPr id="7" name="Picture 6" descr="A green and white logo&#10;&#10;Description automatically generated">
            <a:extLst>
              <a:ext uri="{FF2B5EF4-FFF2-40B4-BE49-F238E27FC236}">
                <a16:creationId xmlns:a16="http://schemas.microsoft.com/office/drawing/2014/main" id="{A4725FB2-4DB7-360A-B970-748E93D0B50F}"/>
              </a:ext>
            </a:extLst>
          </p:cNvPr>
          <p:cNvPicPr>
            <a:picLocks noChangeAspect="1"/>
          </p:cNvPicPr>
          <p:nvPr/>
        </p:nvPicPr>
        <p:blipFill>
          <a:blip r:embed="rId5"/>
          <a:stretch>
            <a:fillRect/>
          </a:stretch>
        </p:blipFill>
        <p:spPr>
          <a:xfrm>
            <a:off x="9522935" y="3024917"/>
            <a:ext cx="1099480" cy="407422"/>
          </a:xfrm>
          <a:prstGeom prst="rect">
            <a:avLst/>
          </a:prstGeom>
        </p:spPr>
      </p:pic>
      <p:pic>
        <p:nvPicPr>
          <p:cNvPr id="8" name="Picture 7" descr="A blue shield with a yellow sun&#10;&#10;Description automatically generated">
            <a:extLst>
              <a:ext uri="{FF2B5EF4-FFF2-40B4-BE49-F238E27FC236}">
                <a16:creationId xmlns:a16="http://schemas.microsoft.com/office/drawing/2014/main" id="{C27A0429-DB10-21FF-A95C-18E84F6382AC}"/>
              </a:ext>
            </a:extLst>
          </p:cNvPr>
          <p:cNvPicPr>
            <a:picLocks noChangeAspect="1"/>
          </p:cNvPicPr>
          <p:nvPr/>
        </p:nvPicPr>
        <p:blipFill>
          <a:blip r:embed="rId6"/>
          <a:stretch>
            <a:fillRect/>
          </a:stretch>
        </p:blipFill>
        <p:spPr>
          <a:xfrm>
            <a:off x="7435698" y="2842589"/>
            <a:ext cx="979410" cy="1316999"/>
          </a:xfrm>
          <a:prstGeom prst="rect">
            <a:avLst/>
          </a:prstGeom>
        </p:spPr>
      </p:pic>
      <p:pic>
        <p:nvPicPr>
          <p:cNvPr id="9" name="Picture 8" descr="A logo for a university&#10;&#10;Description automatically generated">
            <a:extLst>
              <a:ext uri="{FF2B5EF4-FFF2-40B4-BE49-F238E27FC236}">
                <a16:creationId xmlns:a16="http://schemas.microsoft.com/office/drawing/2014/main" id="{D0CF55EA-923E-0D2D-6E97-913593F20092}"/>
              </a:ext>
            </a:extLst>
          </p:cNvPr>
          <p:cNvPicPr>
            <a:picLocks noChangeAspect="1"/>
          </p:cNvPicPr>
          <p:nvPr/>
        </p:nvPicPr>
        <p:blipFill>
          <a:blip r:embed="rId7"/>
          <a:stretch>
            <a:fillRect/>
          </a:stretch>
        </p:blipFill>
        <p:spPr>
          <a:xfrm>
            <a:off x="3376448" y="5425611"/>
            <a:ext cx="1307270" cy="1019390"/>
          </a:xfrm>
          <a:prstGeom prst="rect">
            <a:avLst/>
          </a:prstGeom>
        </p:spPr>
      </p:pic>
      <p:pic>
        <p:nvPicPr>
          <p:cNvPr id="10" name="Picture 9" descr="A blue and white logo&#10;&#10;Description automatically generated">
            <a:extLst>
              <a:ext uri="{FF2B5EF4-FFF2-40B4-BE49-F238E27FC236}">
                <a16:creationId xmlns:a16="http://schemas.microsoft.com/office/drawing/2014/main" id="{BDF0FB63-7576-6DC3-5784-1C7E1BC23240}"/>
              </a:ext>
            </a:extLst>
          </p:cNvPr>
          <p:cNvPicPr>
            <a:picLocks noChangeAspect="1"/>
          </p:cNvPicPr>
          <p:nvPr/>
        </p:nvPicPr>
        <p:blipFill>
          <a:blip r:embed="rId8"/>
          <a:stretch>
            <a:fillRect/>
          </a:stretch>
        </p:blipFill>
        <p:spPr>
          <a:xfrm>
            <a:off x="8707692" y="5371234"/>
            <a:ext cx="1913911" cy="662068"/>
          </a:xfrm>
          <a:prstGeom prst="rect">
            <a:avLst/>
          </a:prstGeom>
        </p:spPr>
      </p:pic>
      <p:pic>
        <p:nvPicPr>
          <p:cNvPr id="11" name="Picture 10" descr="A logo with leaves and text&#10;&#10;Description automatically generated">
            <a:extLst>
              <a:ext uri="{FF2B5EF4-FFF2-40B4-BE49-F238E27FC236}">
                <a16:creationId xmlns:a16="http://schemas.microsoft.com/office/drawing/2014/main" id="{1A9E1A80-D931-03D8-6E7E-666C72DE9A95}"/>
              </a:ext>
            </a:extLst>
          </p:cNvPr>
          <p:cNvPicPr>
            <a:picLocks noChangeAspect="1"/>
          </p:cNvPicPr>
          <p:nvPr/>
        </p:nvPicPr>
        <p:blipFill>
          <a:blip r:embed="rId9"/>
          <a:stretch>
            <a:fillRect/>
          </a:stretch>
        </p:blipFill>
        <p:spPr>
          <a:xfrm>
            <a:off x="9715269" y="4463228"/>
            <a:ext cx="1868487" cy="695815"/>
          </a:xfrm>
          <a:prstGeom prst="rect">
            <a:avLst/>
          </a:prstGeom>
        </p:spPr>
      </p:pic>
    </p:spTree>
    <p:extLst>
      <p:ext uri="{BB962C8B-B14F-4D97-AF65-F5344CB8AC3E}">
        <p14:creationId xmlns:p14="http://schemas.microsoft.com/office/powerpoint/2010/main" val="2835762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B10EC-28D2-A809-8B9E-6B66E4543F94}"/>
              </a:ext>
            </a:extLst>
          </p:cNvPr>
          <p:cNvSpPr>
            <a:spLocks noGrp="1"/>
          </p:cNvSpPr>
          <p:nvPr>
            <p:ph type="title"/>
          </p:nvPr>
        </p:nvSpPr>
        <p:spPr>
          <a:xfrm>
            <a:off x="1043631" y="873940"/>
            <a:ext cx="4928291" cy="1035781"/>
          </a:xfrm>
        </p:spPr>
        <p:txBody>
          <a:bodyPr anchor="ctr">
            <a:normAutofit/>
          </a:bodyPr>
          <a:lstStyle/>
          <a:p>
            <a:r>
              <a:rPr lang="en-CA" sz="3300" b="1">
                <a:ea typeface="+mj-lt"/>
                <a:cs typeface="+mj-lt"/>
              </a:rPr>
              <a:t>Institutions Based </a:t>
            </a:r>
            <a:r>
              <a:rPr lang="en-CA" sz="3300" b="1" i="1">
                <a:ea typeface="+mj-lt"/>
                <a:cs typeface="+mj-lt"/>
              </a:rPr>
              <a:t>Entrance </a:t>
            </a:r>
            <a:r>
              <a:rPr lang="en-CA" sz="3300" b="1">
                <a:ea typeface="+mj-lt"/>
                <a:cs typeface="+mj-lt"/>
              </a:rPr>
              <a:t>Scholarships</a:t>
            </a:r>
            <a:endParaRPr lang="en-US" sz="3300"/>
          </a:p>
        </p:txBody>
      </p:sp>
      <p:sp>
        <p:nvSpPr>
          <p:cNvPr id="3" name="Content Placeholder 2">
            <a:extLst>
              <a:ext uri="{FF2B5EF4-FFF2-40B4-BE49-F238E27FC236}">
                <a16:creationId xmlns:a16="http://schemas.microsoft.com/office/drawing/2014/main" id="{7D70FDA0-1FE2-DC6F-83E1-E6862CF06477}"/>
              </a:ext>
            </a:extLst>
          </p:cNvPr>
          <p:cNvSpPr>
            <a:spLocks noGrp="1"/>
          </p:cNvSpPr>
          <p:nvPr>
            <p:ph idx="1"/>
          </p:nvPr>
        </p:nvSpPr>
        <p:spPr>
          <a:xfrm>
            <a:off x="1045029" y="2524721"/>
            <a:ext cx="4991629" cy="3677123"/>
          </a:xfrm>
        </p:spPr>
        <p:txBody>
          <a:bodyPr vert="horz" lIns="91440" tIns="45720" rIns="91440" bIns="45720" rtlCol="0" anchor="ctr">
            <a:normAutofit/>
          </a:bodyPr>
          <a:lstStyle/>
          <a:p>
            <a:pPr>
              <a:spcBef>
                <a:spcPts val="400"/>
              </a:spcBef>
              <a:buFont typeface="Arial"/>
              <a:buChar char="•"/>
            </a:pPr>
            <a:r>
              <a:rPr lang="en-CA" sz="1800">
                <a:latin typeface="Arial"/>
                <a:cs typeface="Arial"/>
              </a:rPr>
              <a:t>Open to students </a:t>
            </a:r>
            <a:r>
              <a:rPr lang="en-CA" sz="1800" b="1" i="1">
                <a:latin typeface="Arial"/>
                <a:cs typeface="Arial"/>
              </a:rPr>
              <a:t>admitted </a:t>
            </a:r>
            <a:r>
              <a:rPr lang="en-CA" sz="1800">
                <a:latin typeface="Arial"/>
                <a:cs typeface="Arial"/>
              </a:rPr>
              <a:t>to the post-secondary institute directly from high school.</a:t>
            </a:r>
            <a:endParaRPr lang="en-US" sz="1800">
              <a:latin typeface="Arial"/>
              <a:cs typeface="Arial"/>
            </a:endParaRPr>
          </a:p>
          <a:p>
            <a:pPr>
              <a:spcBef>
                <a:spcPts val="400"/>
              </a:spcBef>
              <a:buFont typeface="Arial"/>
              <a:buChar char="•"/>
            </a:pPr>
            <a:r>
              <a:rPr lang="en-CA" sz="1800">
                <a:latin typeface="Arial"/>
                <a:cs typeface="Arial"/>
              </a:rPr>
              <a:t>Students MUST apply to the institute in order to be considered.</a:t>
            </a:r>
            <a:endParaRPr lang="en-US" sz="1800">
              <a:latin typeface="Arial"/>
              <a:cs typeface="Arial"/>
            </a:endParaRPr>
          </a:p>
          <a:p>
            <a:pPr>
              <a:spcBef>
                <a:spcPts val="400"/>
              </a:spcBef>
              <a:buFont typeface="Arial"/>
              <a:buChar char="•"/>
            </a:pPr>
            <a:r>
              <a:rPr lang="en-CA" sz="1800">
                <a:latin typeface="Arial"/>
                <a:cs typeface="Arial"/>
              </a:rPr>
              <a:t>Students are considered based on their grade point average from high school. Often they are automatic/no separate application. *Check institution websites!</a:t>
            </a:r>
          </a:p>
          <a:p>
            <a:pPr marL="0" indent="0">
              <a:spcBef>
                <a:spcPts val="400"/>
              </a:spcBef>
              <a:buNone/>
            </a:pPr>
            <a:endParaRPr lang="en-CA" sz="1800">
              <a:latin typeface="Arial"/>
              <a:cs typeface="Arial"/>
            </a:endParaRPr>
          </a:p>
        </p:txBody>
      </p:sp>
      <p:pic>
        <p:nvPicPr>
          <p:cNvPr id="5" name="Picture 4" descr="A sign with the word university&#10;&#10;Description automatically generated">
            <a:extLst>
              <a:ext uri="{FF2B5EF4-FFF2-40B4-BE49-F238E27FC236}">
                <a16:creationId xmlns:a16="http://schemas.microsoft.com/office/drawing/2014/main" id="{BBC01024-0F13-9868-47C2-FB63B56CD962}"/>
              </a:ext>
            </a:extLst>
          </p:cNvPr>
          <p:cNvPicPr>
            <a:picLocks noChangeAspect="1"/>
          </p:cNvPicPr>
          <p:nvPr/>
        </p:nvPicPr>
        <p:blipFill rotWithShape="1">
          <a:blip r:embed="rId2"/>
          <a:srcRect t="15275" b="26040"/>
          <a:stretch/>
        </p:blipFill>
        <p:spPr>
          <a:xfrm>
            <a:off x="6788383" y="613148"/>
            <a:ext cx="4565417" cy="2679192"/>
          </a:xfrm>
          <a:prstGeom prst="rect">
            <a:avLst/>
          </a:prstGeom>
        </p:spPr>
      </p:pic>
      <p:pic>
        <p:nvPicPr>
          <p:cNvPr id="4" name="Picture 3" descr="A green sign with white text&#10;&#10;Description automatically generated">
            <a:extLst>
              <a:ext uri="{FF2B5EF4-FFF2-40B4-BE49-F238E27FC236}">
                <a16:creationId xmlns:a16="http://schemas.microsoft.com/office/drawing/2014/main" id="{5152D150-72B7-406E-9654-4A1746B12388}"/>
              </a:ext>
            </a:extLst>
          </p:cNvPr>
          <p:cNvPicPr>
            <a:picLocks noChangeAspect="1"/>
          </p:cNvPicPr>
          <p:nvPr/>
        </p:nvPicPr>
        <p:blipFill rotWithShape="1">
          <a:blip r:embed="rId3"/>
          <a:srcRect l="10781" r="10154" b="2"/>
          <a:stretch/>
        </p:blipFill>
        <p:spPr>
          <a:xfrm>
            <a:off x="6788383" y="3528753"/>
            <a:ext cx="4565417" cy="2679192"/>
          </a:xfrm>
          <a:prstGeom prst="rect">
            <a:avLst/>
          </a:prstGeom>
        </p:spPr>
      </p:pic>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761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90E5D-9D96-09AB-9E18-E7B127CC78A5}"/>
              </a:ext>
            </a:extLst>
          </p:cNvPr>
          <p:cNvSpPr>
            <a:spLocks noGrp="1"/>
          </p:cNvSpPr>
          <p:nvPr>
            <p:ph type="title"/>
          </p:nvPr>
        </p:nvSpPr>
        <p:spPr>
          <a:xfrm>
            <a:off x="1043631" y="873940"/>
            <a:ext cx="4928291" cy="1035781"/>
          </a:xfrm>
        </p:spPr>
        <p:txBody>
          <a:bodyPr anchor="ctr">
            <a:normAutofit/>
          </a:bodyPr>
          <a:lstStyle/>
          <a:p>
            <a:r>
              <a:rPr lang="en-US" sz="3300">
                <a:cs typeface="Calibri Light"/>
              </a:rPr>
              <a:t>2. </a:t>
            </a:r>
            <a:r>
              <a:rPr lang="en-CA" sz="3300" b="1">
                <a:ea typeface="+mj-lt"/>
                <a:cs typeface="+mj-lt"/>
              </a:rPr>
              <a:t>Membership Scholarships</a:t>
            </a:r>
            <a:endParaRPr lang="en-US" sz="3300"/>
          </a:p>
        </p:txBody>
      </p:sp>
      <p:sp>
        <p:nvSpPr>
          <p:cNvPr id="3" name="Content Placeholder 2">
            <a:extLst>
              <a:ext uri="{FF2B5EF4-FFF2-40B4-BE49-F238E27FC236}">
                <a16:creationId xmlns:a16="http://schemas.microsoft.com/office/drawing/2014/main" id="{7E8A1C9D-5D27-B42E-C13A-1E45A45962EA}"/>
              </a:ext>
            </a:extLst>
          </p:cNvPr>
          <p:cNvSpPr>
            <a:spLocks noGrp="1"/>
          </p:cNvSpPr>
          <p:nvPr>
            <p:ph idx="1"/>
          </p:nvPr>
        </p:nvSpPr>
        <p:spPr>
          <a:xfrm>
            <a:off x="1045029" y="2524721"/>
            <a:ext cx="4991629" cy="3677123"/>
          </a:xfrm>
        </p:spPr>
        <p:txBody>
          <a:bodyPr vert="horz" lIns="91440" tIns="45720" rIns="91440" bIns="45720" rtlCol="0" anchor="ctr">
            <a:normAutofit/>
          </a:bodyPr>
          <a:lstStyle/>
          <a:p>
            <a:pPr>
              <a:spcBef>
                <a:spcPts val="400"/>
              </a:spcBef>
              <a:buFont typeface="Arial"/>
              <a:buChar char="•"/>
            </a:pPr>
            <a:r>
              <a:rPr lang="en-CA" sz="2400">
                <a:latin typeface="Arial"/>
                <a:cs typeface="Arial"/>
              </a:rPr>
              <a:t>Many organizations have scholarships available to members and their families. </a:t>
            </a:r>
            <a:endParaRPr lang="en-US" sz="2400">
              <a:latin typeface="Arial"/>
              <a:cs typeface="Arial"/>
            </a:endParaRPr>
          </a:p>
          <a:p>
            <a:pPr marL="971550" lvl="1" indent="-285750">
              <a:spcBef>
                <a:spcPts val="324"/>
              </a:spcBef>
              <a:buFont typeface="Arial"/>
              <a:buChar char="•"/>
            </a:pPr>
            <a:r>
              <a:rPr lang="en-CA">
                <a:latin typeface="Arial"/>
                <a:cs typeface="Arial"/>
              </a:rPr>
              <a:t>Example A.T.A. (AB Teachers Association)</a:t>
            </a:r>
            <a:endParaRPr lang="en-US">
              <a:latin typeface="Arial"/>
              <a:cs typeface="Arial"/>
            </a:endParaRPr>
          </a:p>
          <a:p>
            <a:pPr marL="971550" lvl="1" indent="-285750">
              <a:spcBef>
                <a:spcPts val="324"/>
              </a:spcBef>
              <a:buFont typeface="Arial"/>
              <a:buChar char="•"/>
            </a:pPr>
            <a:endParaRPr lang="en-CA">
              <a:latin typeface="Arial"/>
              <a:cs typeface="Arial"/>
            </a:endParaRPr>
          </a:p>
          <a:p>
            <a:pPr marL="735965" lvl="1" indent="-342900">
              <a:spcBef>
                <a:spcPts val="324"/>
              </a:spcBef>
            </a:pPr>
            <a:r>
              <a:rPr lang="en-CA">
                <a:latin typeface="Arial"/>
                <a:cs typeface="Arial"/>
              </a:rPr>
              <a:t>Could include employers, clubs, cultural organizations, religious institutions, or teams. </a:t>
            </a:r>
            <a:endParaRPr lang="en-US">
              <a:cs typeface="Calibri" panose="020F0502020204030204"/>
            </a:endParaRPr>
          </a:p>
        </p:txBody>
      </p:sp>
      <p:pic>
        <p:nvPicPr>
          <p:cNvPr id="4" name="Picture 3" descr="A black and white drawing of a building&#10;&#10;Description automatically generated">
            <a:extLst>
              <a:ext uri="{FF2B5EF4-FFF2-40B4-BE49-F238E27FC236}">
                <a16:creationId xmlns:a16="http://schemas.microsoft.com/office/drawing/2014/main" id="{941CCA2E-A68B-9270-7E97-2C1363313C29}"/>
              </a:ext>
            </a:extLst>
          </p:cNvPr>
          <p:cNvPicPr>
            <a:picLocks noChangeAspect="1"/>
          </p:cNvPicPr>
          <p:nvPr/>
        </p:nvPicPr>
        <p:blipFill rotWithShape="1">
          <a:blip r:embed="rId2"/>
          <a:srcRect t="19199" r="-1" b="32015"/>
          <a:stretch/>
        </p:blipFill>
        <p:spPr>
          <a:xfrm>
            <a:off x="6788383" y="613148"/>
            <a:ext cx="4565417" cy="2679192"/>
          </a:xfrm>
          <a:prstGeom prst="rect">
            <a:avLst/>
          </a:prstGeom>
        </p:spPr>
      </p:pic>
      <p:pic>
        <p:nvPicPr>
          <p:cNvPr id="5" name="Picture 4" descr="Sport Team Jobs - What Are They and How to Get One | Ziprecruiter">
            <a:extLst>
              <a:ext uri="{FF2B5EF4-FFF2-40B4-BE49-F238E27FC236}">
                <a16:creationId xmlns:a16="http://schemas.microsoft.com/office/drawing/2014/main" id="{8988D533-7BF1-DA4B-3908-E7203733A1EE}"/>
              </a:ext>
            </a:extLst>
          </p:cNvPr>
          <p:cNvPicPr>
            <a:picLocks noChangeAspect="1"/>
          </p:cNvPicPr>
          <p:nvPr/>
        </p:nvPicPr>
        <p:blipFill rotWithShape="1">
          <a:blip r:embed="rId3"/>
          <a:srcRect r="3" b="11815"/>
          <a:stretch/>
        </p:blipFill>
        <p:spPr>
          <a:xfrm>
            <a:off x="6788383" y="3528753"/>
            <a:ext cx="4565417" cy="2679192"/>
          </a:xfrm>
          <a:prstGeom prst="rect">
            <a:avLst/>
          </a:prstGeom>
        </p:spPr>
      </p:pic>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488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4" name="Rectangle 23">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40F9F-1D90-2652-8D98-560A11BA8C47}"/>
              </a:ext>
            </a:extLst>
          </p:cNvPr>
          <p:cNvSpPr>
            <a:spLocks noGrp="1"/>
          </p:cNvSpPr>
          <p:nvPr>
            <p:ph type="title"/>
          </p:nvPr>
        </p:nvSpPr>
        <p:spPr>
          <a:xfrm>
            <a:off x="1057025" y="922644"/>
            <a:ext cx="5040285" cy="1169585"/>
          </a:xfrm>
        </p:spPr>
        <p:txBody>
          <a:bodyPr anchor="b">
            <a:normAutofit/>
          </a:bodyPr>
          <a:lstStyle/>
          <a:p>
            <a:r>
              <a:rPr lang="en-CA" sz="3700" b="1">
                <a:ea typeface="+mj-lt"/>
                <a:cs typeface="+mj-lt"/>
              </a:rPr>
              <a:t>3.  CBE/Local Based Scholarships</a:t>
            </a:r>
            <a:endParaRPr lang="en-US" sz="3700"/>
          </a:p>
        </p:txBody>
      </p:sp>
      <p:sp>
        <p:nvSpPr>
          <p:cNvPr id="29" name="Rectangle 28">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FB4DC1-AEF5-0EBD-430F-0178597767F0}"/>
              </a:ext>
            </a:extLst>
          </p:cNvPr>
          <p:cNvSpPr>
            <a:spLocks noGrp="1"/>
          </p:cNvSpPr>
          <p:nvPr>
            <p:ph idx="1"/>
          </p:nvPr>
        </p:nvSpPr>
        <p:spPr>
          <a:xfrm>
            <a:off x="1055715" y="2508105"/>
            <a:ext cx="5040285" cy="3632493"/>
          </a:xfrm>
        </p:spPr>
        <p:txBody>
          <a:bodyPr vert="horz" lIns="91440" tIns="45720" rIns="91440" bIns="45720" rtlCol="0" anchor="ctr">
            <a:normAutofit/>
          </a:bodyPr>
          <a:lstStyle/>
          <a:p>
            <a:pPr marL="452120" indent="-342900">
              <a:spcBef>
                <a:spcPts val="400"/>
              </a:spcBef>
            </a:pPr>
            <a:r>
              <a:rPr lang="en-CA" sz="2000">
                <a:ea typeface="+mn-lt"/>
                <a:cs typeface="+mn-lt"/>
              </a:rPr>
              <a:t>Managed by the Calgary Board of Education.</a:t>
            </a:r>
            <a:endParaRPr lang="en-US" sz="2000">
              <a:ea typeface="+mn-lt"/>
              <a:cs typeface="+mn-lt"/>
            </a:endParaRPr>
          </a:p>
          <a:p>
            <a:pPr marL="452120" indent="-342900">
              <a:spcBef>
                <a:spcPts val="400"/>
              </a:spcBef>
            </a:pPr>
            <a:r>
              <a:rPr lang="en-CA" sz="2000">
                <a:ea typeface="+mn-lt"/>
                <a:cs typeface="+mn-lt"/>
              </a:rPr>
              <a:t>Selected at school or city level.</a:t>
            </a:r>
            <a:endParaRPr lang="en-US" sz="2000">
              <a:ea typeface="+mn-lt"/>
              <a:cs typeface="+mn-lt"/>
            </a:endParaRPr>
          </a:p>
          <a:p>
            <a:pPr marL="452120" indent="-342900">
              <a:spcBef>
                <a:spcPts val="400"/>
              </a:spcBef>
            </a:pPr>
            <a:r>
              <a:rPr lang="en-CA" sz="2000">
                <a:ea typeface="+mn-lt"/>
                <a:cs typeface="+mn-lt"/>
              </a:rPr>
              <a:t>The typical application time for these is in the spring of the students Grade 12 year. There are a few available for grade 10 and 11 students</a:t>
            </a:r>
            <a:endParaRPr lang="en-US" sz="2000">
              <a:ea typeface="+mn-lt"/>
              <a:cs typeface="+mn-lt"/>
            </a:endParaRPr>
          </a:p>
          <a:p>
            <a:pPr marL="109220" indent="0">
              <a:spcBef>
                <a:spcPts val="400"/>
              </a:spcBef>
              <a:buNone/>
            </a:pPr>
            <a:r>
              <a:rPr lang="en-CA" sz="2000">
                <a:cs typeface="Calibri"/>
              </a:rPr>
              <a:t>--&gt; </a:t>
            </a:r>
            <a:r>
              <a:rPr lang="en-CA" sz="2000">
                <a:cs typeface="Calibri"/>
                <a:hlinkClick r:id="rId2">
                  <a:extLst>
                    <a:ext uri="{A12FA001-AC4F-418D-AE19-62706E023703}">
                      <ahyp:hlinkClr xmlns:ahyp="http://schemas.microsoft.com/office/drawing/2018/hyperlinkcolor" val="tx"/>
                    </a:ext>
                  </a:extLst>
                </a:hlinkClick>
              </a:rPr>
              <a:t>Education Matters</a:t>
            </a:r>
            <a:endParaRPr lang="en-CA" sz="2000">
              <a:cs typeface="Calibri"/>
            </a:endParaRPr>
          </a:p>
          <a:p>
            <a:pPr marL="109220" indent="0">
              <a:spcBef>
                <a:spcPts val="400"/>
              </a:spcBef>
              <a:buNone/>
            </a:pPr>
            <a:r>
              <a:rPr lang="en-CA" sz="2000">
                <a:cs typeface="Calibri"/>
              </a:rPr>
              <a:t>--&gt; </a:t>
            </a:r>
            <a:r>
              <a:rPr lang="en-CA" sz="2000">
                <a:cs typeface="Calibri"/>
                <a:hlinkClick r:id="rId3">
                  <a:extLst>
                    <a:ext uri="{A12FA001-AC4F-418D-AE19-62706E023703}">
                      <ahyp:hlinkClr xmlns:ahyp="http://schemas.microsoft.com/office/drawing/2018/hyperlinkcolor" val="tx"/>
                    </a:ext>
                  </a:extLst>
                </a:hlinkClick>
              </a:rPr>
              <a:t>Calgary Foundation</a:t>
            </a:r>
            <a:r>
              <a:rPr lang="en-CA" sz="2000">
                <a:cs typeface="Calibri"/>
              </a:rPr>
              <a:t>  </a:t>
            </a:r>
          </a:p>
        </p:txBody>
      </p:sp>
      <p:pic>
        <p:nvPicPr>
          <p:cNvPr id="5" name="Picture 4" descr="A black and white logo&#10;&#10;Description automatically generated">
            <a:extLst>
              <a:ext uri="{FF2B5EF4-FFF2-40B4-BE49-F238E27FC236}">
                <a16:creationId xmlns:a16="http://schemas.microsoft.com/office/drawing/2014/main" id="{A4E7F6DD-BC17-2603-B4CD-A31079A76DCD}"/>
              </a:ext>
            </a:extLst>
          </p:cNvPr>
          <p:cNvPicPr>
            <a:picLocks noChangeAspect="1"/>
          </p:cNvPicPr>
          <p:nvPr/>
        </p:nvPicPr>
        <p:blipFill>
          <a:blip r:embed="rId4"/>
          <a:stretch>
            <a:fillRect/>
          </a:stretch>
        </p:blipFill>
        <p:spPr>
          <a:xfrm>
            <a:off x="7754533" y="774285"/>
            <a:ext cx="2773388" cy="2581173"/>
          </a:xfrm>
          <a:prstGeom prst="rect">
            <a:avLst/>
          </a:prstGeom>
        </p:spPr>
      </p:pic>
      <p:pic>
        <p:nvPicPr>
          <p:cNvPr id="4" name="Picture 3" descr="A sign with a person in the middle&#10;&#10;Description automatically generated">
            <a:extLst>
              <a:ext uri="{FF2B5EF4-FFF2-40B4-BE49-F238E27FC236}">
                <a16:creationId xmlns:a16="http://schemas.microsoft.com/office/drawing/2014/main" id="{3AF70E7A-E321-4725-A7AA-13B26797E628}"/>
              </a:ext>
            </a:extLst>
          </p:cNvPr>
          <p:cNvPicPr>
            <a:picLocks noChangeAspect="1"/>
          </p:cNvPicPr>
          <p:nvPr/>
        </p:nvPicPr>
        <p:blipFill>
          <a:blip r:embed="rId5"/>
          <a:stretch>
            <a:fillRect/>
          </a:stretch>
        </p:blipFill>
        <p:spPr>
          <a:xfrm>
            <a:off x="6946667" y="3922000"/>
            <a:ext cx="4389120" cy="1887321"/>
          </a:xfrm>
          <a:prstGeom prst="rect">
            <a:avLst/>
          </a:prstGeom>
        </p:spPr>
      </p:pic>
    </p:spTree>
    <p:extLst>
      <p:ext uri="{BB962C8B-B14F-4D97-AF65-F5344CB8AC3E}">
        <p14:creationId xmlns:p14="http://schemas.microsoft.com/office/powerpoint/2010/main" val="382522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5861AFF-3522-4704-9245-9C78B6945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465147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EA8088-385A-ADFB-4DEC-35595F5BDE56}"/>
              </a:ext>
            </a:extLst>
          </p:cNvPr>
          <p:cNvSpPr>
            <a:spLocks noGrp="1"/>
          </p:cNvSpPr>
          <p:nvPr>
            <p:ph type="title"/>
          </p:nvPr>
        </p:nvSpPr>
        <p:spPr>
          <a:xfrm>
            <a:off x="1043632" y="873940"/>
            <a:ext cx="3951525" cy="1035781"/>
          </a:xfrm>
        </p:spPr>
        <p:txBody>
          <a:bodyPr anchor="ctr">
            <a:normAutofit/>
          </a:bodyPr>
          <a:lstStyle/>
          <a:p>
            <a:r>
              <a:rPr lang="en-US" sz="3200">
                <a:cs typeface="Calibri Light"/>
              </a:rPr>
              <a:t>4. Corporate Scholarships</a:t>
            </a:r>
            <a:endParaRPr lang="en-US" sz="3200"/>
          </a:p>
        </p:txBody>
      </p:sp>
      <p:sp>
        <p:nvSpPr>
          <p:cNvPr id="3" name="Content Placeholder 2">
            <a:extLst>
              <a:ext uri="{FF2B5EF4-FFF2-40B4-BE49-F238E27FC236}">
                <a16:creationId xmlns:a16="http://schemas.microsoft.com/office/drawing/2014/main" id="{472E49F8-8C3B-6009-17AE-BB40BFF8E250}"/>
              </a:ext>
            </a:extLst>
          </p:cNvPr>
          <p:cNvSpPr>
            <a:spLocks noGrp="1"/>
          </p:cNvSpPr>
          <p:nvPr>
            <p:ph idx="1"/>
          </p:nvPr>
        </p:nvSpPr>
        <p:spPr>
          <a:xfrm>
            <a:off x="1045030" y="2524721"/>
            <a:ext cx="3943993" cy="3677123"/>
          </a:xfrm>
        </p:spPr>
        <p:txBody>
          <a:bodyPr vert="horz" lIns="91440" tIns="45720" rIns="91440" bIns="45720" rtlCol="0" anchor="ctr">
            <a:normAutofit/>
          </a:bodyPr>
          <a:lstStyle/>
          <a:p>
            <a:pPr>
              <a:spcBef>
                <a:spcPts val="400"/>
              </a:spcBef>
              <a:buFont typeface="Arial"/>
              <a:buChar char="•"/>
            </a:pPr>
            <a:r>
              <a:rPr lang="en-CA">
                <a:latin typeface="Arial"/>
                <a:cs typeface="Arial"/>
              </a:rPr>
              <a:t>Nationally or provincially selected</a:t>
            </a:r>
            <a:endParaRPr lang="en-US">
              <a:latin typeface="Arial"/>
              <a:cs typeface="Arial"/>
            </a:endParaRPr>
          </a:p>
          <a:p>
            <a:pPr marL="1428750" lvl="2" indent="-285750">
              <a:spcBef>
                <a:spcPts val="350"/>
              </a:spcBef>
              <a:buFont typeface="Arial"/>
              <a:buChar char="•"/>
            </a:pPr>
            <a:r>
              <a:rPr lang="en-CA" sz="2800">
                <a:latin typeface="Arial"/>
                <a:cs typeface="Arial"/>
              </a:rPr>
              <a:t>E.g.  Toyota, T.D. Bank, Scotia Bank</a:t>
            </a:r>
            <a:endParaRPr lang="en-US" sz="2800">
              <a:latin typeface="Calibri" panose="020F0502020204030204"/>
              <a:cs typeface="Calibri" panose="020F0502020204030204"/>
            </a:endParaRPr>
          </a:p>
          <a:p>
            <a:pPr marL="1428750" lvl="2" indent="-285750">
              <a:spcBef>
                <a:spcPts val="350"/>
              </a:spcBef>
              <a:buFont typeface="Arial"/>
              <a:buChar char="•"/>
            </a:pPr>
            <a:endParaRPr lang="en-CA" sz="1800">
              <a:latin typeface="Arial"/>
              <a:cs typeface="Arial"/>
            </a:endParaRPr>
          </a:p>
          <a:p>
            <a:pPr lvl="2" indent="0">
              <a:spcBef>
                <a:spcPts val="350"/>
              </a:spcBef>
              <a:buNone/>
            </a:pPr>
            <a:endParaRPr lang="en-CA" sz="1800">
              <a:latin typeface="Arial"/>
              <a:cs typeface="Arial"/>
            </a:endParaRPr>
          </a:p>
        </p:txBody>
      </p:sp>
      <p:sp>
        <p:nvSpPr>
          <p:cNvPr id="21" name="Rectangle 20">
            <a:extLst>
              <a:ext uri="{FF2B5EF4-FFF2-40B4-BE49-F238E27FC236}">
                <a16:creationId xmlns:a16="http://schemas.microsoft.com/office/drawing/2014/main" id="{DF909CAE-F41A-4061-A316-864DC2A71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7222" y="650055"/>
            <a:ext cx="5526578" cy="5634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card&#10;&#10;Description automatically generated">
            <a:extLst>
              <a:ext uri="{FF2B5EF4-FFF2-40B4-BE49-F238E27FC236}">
                <a16:creationId xmlns:a16="http://schemas.microsoft.com/office/drawing/2014/main" id="{8C6E801B-5F86-B692-454E-70DFC7766335}"/>
              </a:ext>
            </a:extLst>
          </p:cNvPr>
          <p:cNvPicPr>
            <a:picLocks noChangeAspect="1"/>
          </p:cNvPicPr>
          <p:nvPr/>
        </p:nvPicPr>
        <p:blipFill>
          <a:blip r:embed="rId2"/>
          <a:stretch>
            <a:fillRect/>
          </a:stretch>
        </p:blipFill>
        <p:spPr>
          <a:xfrm>
            <a:off x="6096000" y="985932"/>
            <a:ext cx="1599140" cy="839548"/>
          </a:xfrm>
          <a:prstGeom prst="rect">
            <a:avLst/>
          </a:prstGeom>
        </p:spPr>
      </p:pic>
      <p:pic>
        <p:nvPicPr>
          <p:cNvPr id="7" name="Picture 6" descr="A close-up of a logo&#10;&#10;Description automatically generated">
            <a:extLst>
              <a:ext uri="{FF2B5EF4-FFF2-40B4-BE49-F238E27FC236}">
                <a16:creationId xmlns:a16="http://schemas.microsoft.com/office/drawing/2014/main" id="{86766B3F-5619-53CC-366D-172CCC2D6989}"/>
              </a:ext>
            </a:extLst>
          </p:cNvPr>
          <p:cNvPicPr>
            <a:picLocks noChangeAspect="1"/>
          </p:cNvPicPr>
          <p:nvPr/>
        </p:nvPicPr>
        <p:blipFill>
          <a:blip r:embed="rId3"/>
          <a:stretch>
            <a:fillRect/>
          </a:stretch>
        </p:blipFill>
        <p:spPr>
          <a:xfrm>
            <a:off x="7922160" y="2058655"/>
            <a:ext cx="2109606" cy="1407735"/>
          </a:xfrm>
          <a:prstGeom prst="rect">
            <a:avLst/>
          </a:prstGeom>
        </p:spPr>
      </p:pic>
      <p:pic>
        <p:nvPicPr>
          <p:cNvPr id="5" name="Picture 4" descr="A logo for a higher education&#10;&#10;Description automatically generated">
            <a:extLst>
              <a:ext uri="{FF2B5EF4-FFF2-40B4-BE49-F238E27FC236}">
                <a16:creationId xmlns:a16="http://schemas.microsoft.com/office/drawing/2014/main" id="{36AE31A9-4ED6-A6B9-56AD-01A659591F6F}"/>
              </a:ext>
            </a:extLst>
          </p:cNvPr>
          <p:cNvPicPr>
            <a:picLocks noChangeAspect="1"/>
          </p:cNvPicPr>
          <p:nvPr/>
        </p:nvPicPr>
        <p:blipFill>
          <a:blip r:embed="rId4"/>
          <a:stretch>
            <a:fillRect/>
          </a:stretch>
        </p:blipFill>
        <p:spPr>
          <a:xfrm>
            <a:off x="8896799" y="778786"/>
            <a:ext cx="2250170" cy="718870"/>
          </a:xfrm>
          <a:prstGeom prst="rect">
            <a:avLst/>
          </a:prstGeom>
        </p:spPr>
      </p:pic>
      <p:pic>
        <p:nvPicPr>
          <p:cNvPr id="6" name="Picture 5" descr="A close up of a logo&#10;&#10;Description automatically generated">
            <a:extLst>
              <a:ext uri="{FF2B5EF4-FFF2-40B4-BE49-F238E27FC236}">
                <a16:creationId xmlns:a16="http://schemas.microsoft.com/office/drawing/2014/main" id="{E78C2763-494B-F861-B754-32EF9F449F52}"/>
              </a:ext>
            </a:extLst>
          </p:cNvPr>
          <p:cNvPicPr>
            <a:picLocks noChangeAspect="1"/>
          </p:cNvPicPr>
          <p:nvPr/>
        </p:nvPicPr>
        <p:blipFill>
          <a:blip r:embed="rId5"/>
          <a:stretch>
            <a:fillRect/>
          </a:stretch>
        </p:blipFill>
        <p:spPr>
          <a:xfrm>
            <a:off x="6096002" y="3672400"/>
            <a:ext cx="5050968" cy="1515290"/>
          </a:xfrm>
          <a:prstGeom prst="rect">
            <a:avLst/>
          </a:prstGeom>
        </p:spPr>
      </p:pic>
      <p:cxnSp>
        <p:nvCxnSpPr>
          <p:cNvPr id="23" name="Straight Connector 2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710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8BF4F0-6BB0-F37C-0978-BEC80880AC77}"/>
              </a:ext>
            </a:extLst>
          </p:cNvPr>
          <p:cNvSpPr>
            <a:spLocks noGrp="1"/>
          </p:cNvSpPr>
          <p:nvPr>
            <p:ph type="title"/>
          </p:nvPr>
        </p:nvSpPr>
        <p:spPr>
          <a:xfrm>
            <a:off x="1043631" y="809898"/>
            <a:ext cx="9942716" cy="1554480"/>
          </a:xfrm>
        </p:spPr>
        <p:txBody>
          <a:bodyPr anchor="ctr">
            <a:normAutofit/>
          </a:bodyPr>
          <a:lstStyle/>
          <a:p>
            <a:r>
              <a:rPr lang="en-US" sz="4800">
                <a:cs typeface="Calibri Light"/>
              </a:rPr>
              <a:t>5. Government Scholarships</a:t>
            </a:r>
            <a:endParaRPr lang="en-US" sz="4800"/>
          </a:p>
        </p:txBody>
      </p:sp>
      <p:sp>
        <p:nvSpPr>
          <p:cNvPr id="3" name="Content Placeholder 2">
            <a:extLst>
              <a:ext uri="{FF2B5EF4-FFF2-40B4-BE49-F238E27FC236}">
                <a16:creationId xmlns:a16="http://schemas.microsoft.com/office/drawing/2014/main" id="{7A889441-766A-BD0A-DB12-A15166ED8588}"/>
              </a:ext>
            </a:extLst>
          </p:cNvPr>
          <p:cNvSpPr>
            <a:spLocks noGrp="1"/>
          </p:cNvSpPr>
          <p:nvPr>
            <p:ph idx="1"/>
          </p:nvPr>
        </p:nvSpPr>
        <p:spPr>
          <a:xfrm>
            <a:off x="1045028" y="3017522"/>
            <a:ext cx="9941319" cy="3124658"/>
          </a:xfrm>
        </p:spPr>
        <p:txBody>
          <a:bodyPr vert="horz" lIns="91440" tIns="45720" rIns="91440" bIns="45720" rtlCol="0" anchor="ctr">
            <a:normAutofit/>
          </a:bodyPr>
          <a:lstStyle/>
          <a:p>
            <a:r>
              <a:rPr lang="en-US" sz="2400">
                <a:cs typeface="Calibri"/>
              </a:rPr>
              <a:t>Alberta: Alexander Rutherford Scholarship</a:t>
            </a:r>
          </a:p>
          <a:p>
            <a:pPr marL="971550" lvl="1" indent="-285750">
              <a:spcBef>
                <a:spcPts val="324"/>
              </a:spcBef>
              <a:buFont typeface="Arial"/>
              <a:buChar char="•"/>
            </a:pPr>
            <a:r>
              <a:rPr lang="en-CA">
                <a:latin typeface="Arial"/>
                <a:cs typeface="Arial"/>
              </a:rPr>
              <a:t>75% - 80% and higher average in 5 subjects in grade 10, 11, and 12.</a:t>
            </a:r>
            <a:endParaRPr lang="en-US">
              <a:latin typeface="Arial"/>
              <a:cs typeface="Arial"/>
            </a:endParaRPr>
          </a:p>
          <a:p>
            <a:pPr marL="971550" lvl="1" indent="-285750">
              <a:spcBef>
                <a:spcPts val="324"/>
              </a:spcBef>
              <a:buFont typeface="Arial"/>
              <a:buChar char="•"/>
            </a:pPr>
            <a:r>
              <a:rPr lang="en-CA">
                <a:latin typeface="Arial"/>
                <a:cs typeface="Arial"/>
              </a:rPr>
              <a:t>Different monetary amounts awarded depending on average.</a:t>
            </a:r>
            <a:endParaRPr lang="en-US">
              <a:latin typeface="Arial"/>
              <a:cs typeface="Arial"/>
            </a:endParaRPr>
          </a:p>
          <a:p>
            <a:pPr marL="971550" lvl="1" indent="-285750">
              <a:spcBef>
                <a:spcPts val="324"/>
              </a:spcBef>
              <a:buFont typeface="Arial"/>
              <a:buChar char="•"/>
            </a:pPr>
            <a:r>
              <a:rPr lang="en-CA">
                <a:latin typeface="Arial"/>
                <a:cs typeface="Arial"/>
              </a:rPr>
              <a:t>Value varies from $300 to $2500</a:t>
            </a:r>
            <a:endParaRPr lang="en-US">
              <a:latin typeface="Arial"/>
              <a:cs typeface="Arial"/>
            </a:endParaRPr>
          </a:p>
          <a:p>
            <a:pPr marL="971550" lvl="1" indent="-285750">
              <a:spcBef>
                <a:spcPts val="324"/>
              </a:spcBef>
              <a:buFont typeface="Arial"/>
              <a:buChar char="•"/>
            </a:pPr>
            <a:r>
              <a:rPr lang="en-CA">
                <a:latin typeface="Arial"/>
                <a:cs typeface="Arial"/>
              </a:rPr>
              <a:t>Apply in Gr 12 after being accepted</a:t>
            </a:r>
            <a:endParaRPr lang="en-US">
              <a:latin typeface="Arial"/>
              <a:cs typeface="Arial"/>
            </a:endParaRPr>
          </a:p>
          <a:p>
            <a:pPr marL="971550" lvl="1" indent="-285750">
              <a:spcBef>
                <a:spcPts val="324"/>
              </a:spcBef>
              <a:buFont typeface="Arial"/>
              <a:buChar char="•"/>
            </a:pPr>
            <a:r>
              <a:rPr lang="en-CA">
                <a:latin typeface="Arial"/>
                <a:cs typeface="Arial"/>
              </a:rPr>
              <a:t>Click </a:t>
            </a:r>
            <a:r>
              <a:rPr lang="en-CA">
                <a:latin typeface="Arial"/>
                <a:cs typeface="Arial"/>
                <a:hlinkClick r:id="rId2">
                  <a:extLst>
                    <a:ext uri="{A12FA001-AC4F-418D-AE19-62706E023703}">
                      <ahyp:hlinkClr xmlns:ahyp="http://schemas.microsoft.com/office/drawing/2018/hyperlinkcolor" val="tx"/>
                    </a:ext>
                  </a:extLst>
                </a:hlinkClick>
              </a:rPr>
              <a:t>here</a:t>
            </a:r>
            <a:r>
              <a:rPr lang="en-CA">
                <a:latin typeface="Arial"/>
                <a:cs typeface="Arial"/>
              </a:rPr>
              <a:t> for more information </a:t>
            </a:r>
          </a:p>
        </p:txBody>
      </p:sp>
      <p:cxnSp>
        <p:nvCxnSpPr>
          <p:cNvPr id="30" name="Straight Connector 2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570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hecklist with text on it&#10;&#10;Description automatically generated">
            <a:extLst>
              <a:ext uri="{FF2B5EF4-FFF2-40B4-BE49-F238E27FC236}">
                <a16:creationId xmlns:a16="http://schemas.microsoft.com/office/drawing/2014/main" id="{47F979E2-6AD3-9C2A-FC85-5CC355565C85}"/>
              </a:ext>
            </a:extLst>
          </p:cNvPr>
          <p:cNvPicPr>
            <a:picLocks noGrp="1" noChangeAspect="1"/>
          </p:cNvPicPr>
          <p:nvPr>
            <p:ph idx="1"/>
          </p:nvPr>
        </p:nvPicPr>
        <p:blipFill>
          <a:blip r:embed="rId2"/>
          <a:stretch>
            <a:fillRect/>
          </a:stretch>
        </p:blipFill>
        <p:spPr>
          <a:xfrm>
            <a:off x="2752567" y="-9192"/>
            <a:ext cx="5458788" cy="6859477"/>
          </a:xfrm>
        </p:spPr>
      </p:pic>
    </p:spTree>
    <p:extLst>
      <p:ext uri="{BB962C8B-B14F-4D97-AF65-F5344CB8AC3E}">
        <p14:creationId xmlns:p14="http://schemas.microsoft.com/office/powerpoint/2010/main" val="3565660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4420-A187-27D0-CC3F-8D4DE8C747EC}"/>
              </a:ext>
            </a:extLst>
          </p:cNvPr>
          <p:cNvSpPr>
            <a:spLocks noGrp="1"/>
          </p:cNvSpPr>
          <p:nvPr>
            <p:ph type="title"/>
          </p:nvPr>
        </p:nvSpPr>
        <p:spPr/>
        <p:txBody>
          <a:bodyPr/>
          <a:lstStyle/>
          <a:p>
            <a:r>
              <a:rPr lang="en-US">
                <a:cs typeface="Calibri Light"/>
              </a:rPr>
              <a:t>Alexander Rutherford Scholarship</a:t>
            </a:r>
            <a:endParaRPr lang="en-US"/>
          </a:p>
        </p:txBody>
      </p:sp>
      <p:pic>
        <p:nvPicPr>
          <p:cNvPr id="4" name="Content Placeholder 3" descr="A blue and white text on a blue background&#10;&#10;Description automatically generated">
            <a:extLst>
              <a:ext uri="{FF2B5EF4-FFF2-40B4-BE49-F238E27FC236}">
                <a16:creationId xmlns:a16="http://schemas.microsoft.com/office/drawing/2014/main" id="{427F2837-FA81-B5C9-EFEA-671FC28A70C7}"/>
              </a:ext>
            </a:extLst>
          </p:cNvPr>
          <p:cNvPicPr>
            <a:picLocks noGrp="1" noChangeAspect="1"/>
          </p:cNvPicPr>
          <p:nvPr>
            <p:ph idx="1"/>
          </p:nvPr>
        </p:nvPicPr>
        <p:blipFill>
          <a:blip r:embed="rId2"/>
          <a:stretch>
            <a:fillRect/>
          </a:stretch>
        </p:blipFill>
        <p:spPr>
          <a:xfrm>
            <a:off x="506852" y="2024863"/>
            <a:ext cx="10989730" cy="3718610"/>
          </a:xfrm>
        </p:spPr>
      </p:pic>
    </p:spTree>
    <p:extLst>
      <p:ext uri="{BB962C8B-B14F-4D97-AF65-F5344CB8AC3E}">
        <p14:creationId xmlns:p14="http://schemas.microsoft.com/office/powerpoint/2010/main" val="2016356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4" name="Rectangle 23">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83513A-30FB-6EE9-ED2D-43B1011B1771}"/>
              </a:ext>
            </a:extLst>
          </p:cNvPr>
          <p:cNvSpPr>
            <a:spLocks noGrp="1"/>
          </p:cNvSpPr>
          <p:nvPr>
            <p:ph type="title"/>
          </p:nvPr>
        </p:nvSpPr>
        <p:spPr>
          <a:xfrm>
            <a:off x="1282963" y="1238080"/>
            <a:ext cx="9849751" cy="1349671"/>
          </a:xfrm>
        </p:spPr>
        <p:txBody>
          <a:bodyPr anchor="b">
            <a:normAutofit/>
          </a:bodyPr>
          <a:lstStyle/>
          <a:p>
            <a:r>
              <a:rPr lang="en-US" sz="5400">
                <a:cs typeface="Calibri Light" panose="020F0302020204030204"/>
              </a:rPr>
              <a:t>Scholarship Profile</a:t>
            </a:r>
          </a:p>
        </p:txBody>
      </p:sp>
      <p:sp>
        <p:nvSpPr>
          <p:cNvPr id="3" name="Content Placeholder 2">
            <a:extLst>
              <a:ext uri="{FF2B5EF4-FFF2-40B4-BE49-F238E27FC236}">
                <a16:creationId xmlns:a16="http://schemas.microsoft.com/office/drawing/2014/main" id="{EF341FEE-9366-8571-A86D-3CC9017CA768}"/>
              </a:ext>
            </a:extLst>
          </p:cNvPr>
          <p:cNvSpPr>
            <a:spLocks noGrp="1"/>
          </p:cNvSpPr>
          <p:nvPr>
            <p:ph idx="1"/>
          </p:nvPr>
        </p:nvSpPr>
        <p:spPr>
          <a:xfrm>
            <a:off x="1289304" y="2902913"/>
            <a:ext cx="9849751" cy="3032168"/>
          </a:xfrm>
        </p:spPr>
        <p:txBody>
          <a:bodyPr vert="horz" lIns="91440" tIns="45720" rIns="91440" bIns="45720" rtlCol="0" anchor="ctr">
            <a:normAutofit/>
          </a:bodyPr>
          <a:lstStyle/>
          <a:p>
            <a:r>
              <a:rPr lang="en-US" sz="2000">
                <a:cs typeface="Calibri"/>
              </a:rPr>
              <a:t>Create a scholarship profile on one of the following sites listed below and you will begin to receive scholarship opportunities to your email that you would be eligible to apply for</a:t>
            </a:r>
          </a:p>
          <a:p>
            <a:pPr marL="0" indent="0">
              <a:buNone/>
            </a:pPr>
            <a:r>
              <a:rPr lang="en-US" sz="2000">
                <a:cs typeface="Calibri"/>
              </a:rPr>
              <a:t>--&gt; </a:t>
            </a:r>
            <a:r>
              <a:rPr lang="en-US" sz="2000">
                <a:cs typeface="Calibri"/>
                <a:hlinkClick r:id="rId2">
                  <a:extLst>
                    <a:ext uri="{A12FA001-AC4F-418D-AE19-62706E023703}">
                      <ahyp:hlinkClr xmlns:ahyp="http://schemas.microsoft.com/office/drawing/2018/hyperlinkcolor" val="tx"/>
                    </a:ext>
                  </a:extLst>
                </a:hlinkClick>
              </a:rPr>
              <a:t>Yconic</a:t>
            </a:r>
            <a:endParaRPr lang="en-US" sz="2000">
              <a:cs typeface="Calibri"/>
            </a:endParaRPr>
          </a:p>
          <a:p>
            <a:pPr marL="0" indent="0">
              <a:buNone/>
            </a:pPr>
            <a:r>
              <a:rPr lang="en-US" sz="2000">
                <a:cs typeface="Calibri"/>
              </a:rPr>
              <a:t>--&gt; </a:t>
            </a:r>
            <a:r>
              <a:rPr lang="en-US" sz="2000">
                <a:cs typeface="Calibri"/>
                <a:hlinkClick r:id="rId3">
                  <a:extLst>
                    <a:ext uri="{A12FA001-AC4F-418D-AE19-62706E023703}">
                      <ahyp:hlinkClr xmlns:ahyp="http://schemas.microsoft.com/office/drawing/2018/hyperlinkcolor" val="tx"/>
                    </a:ext>
                  </a:extLst>
                </a:hlinkClick>
              </a:rPr>
              <a:t>Scholarships Canada</a:t>
            </a:r>
            <a:endParaRPr lang="en-US" sz="2000">
              <a:cs typeface="Calibri"/>
            </a:endParaRPr>
          </a:p>
          <a:p>
            <a:pPr marL="0" indent="0">
              <a:buNone/>
            </a:pPr>
            <a:r>
              <a:rPr lang="en-US" sz="2000">
                <a:cs typeface="Calibri"/>
              </a:rPr>
              <a:t>--&gt; </a:t>
            </a:r>
            <a:r>
              <a:rPr lang="en-US" sz="2000">
                <a:cs typeface="Calibri"/>
                <a:hlinkClick r:id="rId4">
                  <a:extLst>
                    <a:ext uri="{A12FA001-AC4F-418D-AE19-62706E023703}">
                      <ahyp:hlinkClr xmlns:ahyp="http://schemas.microsoft.com/office/drawing/2018/hyperlinkcolor" val="tx"/>
                    </a:ext>
                  </a:extLst>
                </a:hlinkClick>
              </a:rPr>
              <a:t>Scholar Tree</a:t>
            </a:r>
            <a:endParaRPr lang="en-US" sz="2000">
              <a:cs typeface="Calibri"/>
            </a:endParaRPr>
          </a:p>
          <a:p>
            <a:pPr marL="342900" indent="-342900"/>
            <a:r>
              <a:rPr lang="en-US" sz="2000">
                <a:cs typeface="Calibri"/>
              </a:rPr>
              <a:t>Others</a:t>
            </a:r>
          </a:p>
          <a:p>
            <a:pPr marL="0" indent="0">
              <a:buNone/>
            </a:pPr>
            <a:r>
              <a:rPr lang="en-US" sz="2000">
                <a:cs typeface="Calibri"/>
              </a:rPr>
              <a:t>--&gt; </a:t>
            </a:r>
            <a:r>
              <a:rPr lang="en-US" sz="2000">
                <a:cs typeface="Calibri"/>
                <a:hlinkClick r:id="rId5">
                  <a:extLst>
                    <a:ext uri="{A12FA001-AC4F-418D-AE19-62706E023703}">
                      <ahyp:hlinkClr xmlns:ahyp="http://schemas.microsoft.com/office/drawing/2018/hyperlinkcolor" val="tx"/>
                    </a:ext>
                  </a:extLst>
                </a:hlinkClick>
              </a:rPr>
              <a:t>Alberta Student Aid Scholarships</a:t>
            </a:r>
          </a:p>
        </p:txBody>
      </p:sp>
    </p:spTree>
    <p:extLst>
      <p:ext uri="{BB962C8B-B14F-4D97-AF65-F5344CB8AC3E}">
        <p14:creationId xmlns:p14="http://schemas.microsoft.com/office/powerpoint/2010/main" val="3731272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C7E0A2C-7C0A-4AAC-B3B0-6C12B2EBA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A678AD-6B6C-6CE2-CFA6-03AD2F2C6C63}"/>
              </a:ext>
            </a:extLst>
          </p:cNvPr>
          <p:cNvSpPr>
            <a:spLocks noGrp="1"/>
          </p:cNvSpPr>
          <p:nvPr>
            <p:ph type="title"/>
          </p:nvPr>
        </p:nvSpPr>
        <p:spPr>
          <a:xfrm>
            <a:off x="1524000" y="1248587"/>
            <a:ext cx="9144000" cy="2387600"/>
          </a:xfrm>
        </p:spPr>
        <p:txBody>
          <a:bodyPr vert="horz" lIns="91440" tIns="45720" rIns="91440" bIns="45720" rtlCol="0" anchor="b">
            <a:normAutofit/>
          </a:bodyPr>
          <a:lstStyle/>
          <a:p>
            <a:pPr algn="ctr"/>
            <a:r>
              <a:rPr lang="en-US" sz="6400" kern="1200">
                <a:solidFill>
                  <a:schemeClr val="tx1"/>
                </a:solidFill>
                <a:latin typeface="+mj-lt"/>
                <a:ea typeface="+mj-ea"/>
                <a:cs typeface="+mj-cs"/>
              </a:rPr>
              <a:t>Any Questions?</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933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hecklist with text and images&#10;&#10;Description automatically generated">
            <a:extLst>
              <a:ext uri="{FF2B5EF4-FFF2-40B4-BE49-F238E27FC236}">
                <a16:creationId xmlns:a16="http://schemas.microsoft.com/office/drawing/2014/main" id="{CBA398C1-BF7D-408C-69AB-44E50CFBAA95}"/>
              </a:ext>
            </a:extLst>
          </p:cNvPr>
          <p:cNvPicPr>
            <a:picLocks noGrp="1" noChangeAspect="1"/>
          </p:cNvPicPr>
          <p:nvPr>
            <p:ph idx="1"/>
          </p:nvPr>
        </p:nvPicPr>
        <p:blipFill>
          <a:blip r:embed="rId2"/>
          <a:stretch>
            <a:fillRect/>
          </a:stretch>
        </p:blipFill>
        <p:spPr>
          <a:xfrm>
            <a:off x="3182483" y="193868"/>
            <a:ext cx="5118912" cy="6668125"/>
          </a:xfrm>
        </p:spPr>
      </p:pic>
    </p:spTree>
    <p:extLst>
      <p:ext uri="{BB962C8B-B14F-4D97-AF65-F5344CB8AC3E}">
        <p14:creationId xmlns:p14="http://schemas.microsoft.com/office/powerpoint/2010/main" val="1831121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2F316-308D-7EBC-3873-EAF09414FA6C}"/>
              </a:ext>
            </a:extLst>
          </p:cNvPr>
          <p:cNvSpPr>
            <a:spLocks noGrp="1"/>
          </p:cNvSpPr>
          <p:nvPr>
            <p:ph type="title"/>
          </p:nvPr>
        </p:nvSpPr>
        <p:spPr/>
        <p:txBody>
          <a:bodyPr/>
          <a:lstStyle/>
          <a:p>
            <a:r>
              <a:rPr lang="en-US" b="1" cap="all">
                <a:latin typeface="Arial Black"/>
              </a:rPr>
              <a:t>TYPES OF PROGRAMS</a:t>
            </a:r>
            <a:endParaRPr lang="en-US"/>
          </a:p>
        </p:txBody>
      </p:sp>
      <p:sp>
        <p:nvSpPr>
          <p:cNvPr id="3" name="Content Placeholder 2">
            <a:extLst>
              <a:ext uri="{FF2B5EF4-FFF2-40B4-BE49-F238E27FC236}">
                <a16:creationId xmlns:a16="http://schemas.microsoft.com/office/drawing/2014/main" id="{33DDDF7B-FE70-6EFA-CA16-A452FD849849}"/>
              </a:ext>
            </a:extLst>
          </p:cNvPr>
          <p:cNvSpPr>
            <a:spLocks noGrp="1"/>
          </p:cNvSpPr>
          <p:nvPr>
            <p:ph idx="1"/>
          </p:nvPr>
        </p:nvSpPr>
        <p:spPr>
          <a:xfrm>
            <a:off x="290744" y="1588887"/>
            <a:ext cx="10929891" cy="2472232"/>
          </a:xfrm>
        </p:spPr>
        <p:txBody>
          <a:bodyPr vert="horz" lIns="91440" tIns="45720" rIns="91440" bIns="45720" rtlCol="0" anchor="t">
            <a:normAutofit/>
          </a:bodyPr>
          <a:lstStyle/>
          <a:p>
            <a:pPr marL="285750" indent="-255905">
              <a:lnSpc>
                <a:spcPct val="100000"/>
              </a:lnSpc>
              <a:spcBef>
                <a:spcPts val="400"/>
              </a:spcBef>
              <a:buFont typeface="Wingdings,Sans-Serif" panose="020B0604020202020204" pitchFamily="34" charset="0"/>
              <a:buChar char="Ø"/>
            </a:pPr>
            <a:r>
              <a:rPr lang="en-US" sz="1800" b="1" u="sng">
                <a:latin typeface="Arial"/>
                <a:cs typeface="Arial"/>
              </a:rPr>
              <a:t>University Degree Programs</a:t>
            </a:r>
            <a:endParaRPr lang="en-US" sz="1800">
              <a:latin typeface="Arial"/>
              <a:cs typeface="Arial"/>
            </a:endParaRPr>
          </a:p>
          <a:p>
            <a:pPr marL="859155" lvl="2" indent="-285750">
              <a:lnSpc>
                <a:spcPct val="100000"/>
              </a:lnSpc>
              <a:spcBef>
                <a:spcPts val="350"/>
              </a:spcBef>
              <a:buFont typeface="Wingdings,Sans-Serif" panose="020B0604020202020204" pitchFamily="34" charset="0"/>
              <a:buChar char="Ø"/>
            </a:pPr>
            <a:r>
              <a:rPr lang="en-US" sz="1800">
                <a:latin typeface="Arial"/>
                <a:cs typeface="Arial"/>
              </a:rPr>
              <a:t>Bachelor degree </a:t>
            </a:r>
          </a:p>
          <a:p>
            <a:pPr marL="1657350" lvl="3" indent="-285750">
              <a:lnSpc>
                <a:spcPct val="100000"/>
              </a:lnSpc>
              <a:spcBef>
                <a:spcPts val="0"/>
              </a:spcBef>
              <a:buFont typeface="Wingdings,Sans-Serif" panose="020B0604020202020204" pitchFamily="34" charset="0"/>
              <a:buChar char="§"/>
            </a:pPr>
            <a:r>
              <a:rPr lang="en-US">
                <a:latin typeface="Arial"/>
                <a:cs typeface="Arial"/>
              </a:rPr>
              <a:t>typically 4 years</a:t>
            </a:r>
          </a:p>
          <a:p>
            <a:pPr marL="1657350" lvl="3" indent="-285750">
              <a:lnSpc>
                <a:spcPct val="100000"/>
              </a:lnSpc>
              <a:spcBef>
                <a:spcPts val="0"/>
              </a:spcBef>
              <a:buFont typeface="Wingdings,Sans-Serif" panose="020B0604020202020204" pitchFamily="34" charset="0"/>
              <a:buChar char="§"/>
            </a:pPr>
            <a:r>
              <a:rPr lang="en-US">
                <a:latin typeface="Arial"/>
                <a:cs typeface="Arial"/>
              </a:rPr>
              <a:t>within a faculty, will declare a major, possibly a minor</a:t>
            </a:r>
          </a:p>
          <a:p>
            <a:pPr marL="1657350" lvl="3" indent="-285750">
              <a:lnSpc>
                <a:spcPct val="100000"/>
              </a:lnSpc>
              <a:spcBef>
                <a:spcPts val="0"/>
              </a:spcBef>
              <a:buFont typeface="Wingdings,Sans-Serif" panose="020B0604020202020204" pitchFamily="34" charset="0"/>
              <a:buChar char="§"/>
            </a:pPr>
            <a:r>
              <a:rPr lang="en-US">
                <a:latin typeface="Arial"/>
                <a:cs typeface="Arial"/>
              </a:rPr>
              <a:t>opportunity for dual degrees</a:t>
            </a:r>
          </a:p>
          <a:p>
            <a:pPr marL="1657350" lvl="3" indent="-285750">
              <a:lnSpc>
                <a:spcPct val="100000"/>
              </a:lnSpc>
              <a:spcBef>
                <a:spcPts val="0"/>
              </a:spcBef>
              <a:buFont typeface="Wingdings,Sans-Serif" panose="020B0604020202020204" pitchFamily="34" charset="0"/>
              <a:buChar char="§"/>
            </a:pPr>
            <a:r>
              <a:rPr lang="en-US">
                <a:latin typeface="Arial"/>
                <a:cs typeface="Arial"/>
              </a:rPr>
              <a:t>admission based on averages – ensure you are familiar with admission requirements</a:t>
            </a:r>
          </a:p>
          <a:p>
            <a:pPr marL="1657350" lvl="3" indent="-285750">
              <a:lnSpc>
                <a:spcPct val="100000"/>
              </a:lnSpc>
              <a:spcBef>
                <a:spcPts val="0"/>
              </a:spcBef>
              <a:buFont typeface="Wingdings,Sans-Serif" panose="020B0604020202020204" pitchFamily="34" charset="0"/>
              <a:buChar char="§"/>
            </a:pPr>
            <a:r>
              <a:rPr lang="en-US">
                <a:latin typeface="Arial"/>
                <a:cs typeface="Arial"/>
              </a:rPr>
              <a:t>If you don't meet admission averages, some schools have university entrance options or general studies</a:t>
            </a:r>
            <a:endParaRPr lang="en-US">
              <a:latin typeface="Calibri" panose="020F0502020204030204"/>
              <a:ea typeface="Calibri" panose="020F0502020204030204"/>
              <a:cs typeface="Calibri" panose="020F0502020204030204"/>
            </a:endParaRPr>
          </a:p>
          <a:p>
            <a:pPr marL="1371600" lvl="3" indent="0">
              <a:lnSpc>
                <a:spcPct val="100000"/>
              </a:lnSpc>
              <a:spcBef>
                <a:spcPts val="0"/>
              </a:spcBef>
              <a:buNone/>
            </a:pPr>
            <a:endParaRPr lang="en-US">
              <a:solidFill>
                <a:srgbClr val="1F2C8F"/>
              </a:solidFill>
              <a:latin typeface="Arial"/>
              <a:ea typeface="Calibri" panose="020F0502020204030204"/>
              <a:cs typeface="Arial"/>
            </a:endParaRPr>
          </a:p>
          <a:p>
            <a:pPr marL="1371600" lvl="3" indent="0">
              <a:lnSpc>
                <a:spcPct val="100000"/>
              </a:lnSpc>
              <a:spcBef>
                <a:spcPts val="0"/>
              </a:spcBef>
              <a:buNone/>
            </a:pPr>
            <a:endParaRPr lang="en-US">
              <a:solidFill>
                <a:srgbClr val="1F2C8F"/>
              </a:solidFill>
              <a:latin typeface="Arial"/>
              <a:ea typeface="Calibri" panose="020F0502020204030204"/>
              <a:cs typeface="Arial"/>
            </a:endParaRPr>
          </a:p>
        </p:txBody>
      </p:sp>
      <p:sp>
        <p:nvSpPr>
          <p:cNvPr id="4" name="TextBox 3">
            <a:extLst>
              <a:ext uri="{FF2B5EF4-FFF2-40B4-BE49-F238E27FC236}">
                <a16:creationId xmlns:a16="http://schemas.microsoft.com/office/drawing/2014/main" id="{D5449949-F727-F268-01CF-FDB738BC7DF0}"/>
              </a:ext>
            </a:extLst>
          </p:cNvPr>
          <p:cNvSpPr txBox="1"/>
          <p:nvPr/>
        </p:nvSpPr>
        <p:spPr>
          <a:xfrm>
            <a:off x="429087" y="4231689"/>
            <a:ext cx="1125984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Sans-Serif"/>
              <a:buChar char="Ø"/>
            </a:pPr>
            <a:r>
              <a:rPr lang="en-US" b="1" u="sng">
                <a:latin typeface="Arial"/>
                <a:cs typeface="Arial"/>
              </a:rPr>
              <a:t>College/Technical Diploma and Certificate Program</a:t>
            </a:r>
            <a:endParaRPr lang="en-US">
              <a:latin typeface="Arial"/>
              <a:cs typeface="Arial"/>
            </a:endParaRPr>
          </a:p>
          <a:p>
            <a:pPr marL="1200150" lvl="2" indent="-285750">
              <a:buFont typeface="Wingdings,Sans-Serif"/>
              <a:buChar char="§"/>
            </a:pPr>
            <a:r>
              <a:rPr lang="en-US">
                <a:latin typeface="Arial"/>
                <a:cs typeface="Arial"/>
              </a:rPr>
              <a:t>Program lengths differ, usually up to two years</a:t>
            </a:r>
          </a:p>
          <a:p>
            <a:pPr marL="1200150" lvl="2" indent="-285750">
              <a:buFont typeface="Wingdings,Sans-Serif"/>
              <a:buChar char="§"/>
            </a:pPr>
            <a:r>
              <a:rPr lang="en-US">
                <a:latin typeface="Arial"/>
                <a:cs typeface="Arial"/>
              </a:rPr>
              <a:t>Many of these programs are first apply first admit</a:t>
            </a:r>
          </a:p>
          <a:p>
            <a:pPr marL="1200150" lvl="2" indent="-285750">
              <a:buFont typeface="Wingdings,Sans-Serif"/>
              <a:buChar char="§"/>
            </a:pPr>
            <a:r>
              <a:rPr lang="en-US">
                <a:latin typeface="Arial"/>
                <a:cs typeface="Arial"/>
              </a:rPr>
              <a:t>Ex. Bow Valley, some SAIT programs</a:t>
            </a:r>
          </a:p>
          <a:p>
            <a:pPr marL="1200150" lvl="2" indent="-285750">
              <a:buFont typeface="Wingdings,Sans-Serif"/>
              <a:buChar char="§"/>
            </a:pPr>
            <a:r>
              <a:rPr lang="en-US">
                <a:latin typeface="Arial"/>
                <a:cs typeface="Arial"/>
              </a:rPr>
              <a:t>May sometimes have waitlists</a:t>
            </a:r>
          </a:p>
          <a:p>
            <a:pPr marL="1200150" lvl="2" indent="-285750">
              <a:buFont typeface="Wingdings,Sans-Serif"/>
              <a:buChar char="§"/>
            </a:pPr>
            <a:r>
              <a:rPr lang="en-US">
                <a:latin typeface="Arial"/>
                <a:cs typeface="Arial"/>
              </a:rPr>
              <a:t>Apprenticeships will have both workplace and classroom components</a:t>
            </a:r>
            <a:endParaRPr lang="en-US"/>
          </a:p>
        </p:txBody>
      </p:sp>
      <p:pic>
        <p:nvPicPr>
          <p:cNvPr id="5" name="Picture 4" descr="A picture containing text&#10;&#10;Description automatically generated">
            <a:extLst>
              <a:ext uri="{FF2B5EF4-FFF2-40B4-BE49-F238E27FC236}">
                <a16:creationId xmlns:a16="http://schemas.microsoft.com/office/drawing/2014/main" id="{788CFD3B-E520-8C4A-E5B1-9BD1F18CFB5C}"/>
              </a:ext>
            </a:extLst>
          </p:cNvPr>
          <p:cNvPicPr>
            <a:picLocks noChangeAspect="1"/>
          </p:cNvPicPr>
          <p:nvPr/>
        </p:nvPicPr>
        <p:blipFill>
          <a:blip r:embed="rId2"/>
          <a:stretch>
            <a:fillRect/>
          </a:stretch>
        </p:blipFill>
        <p:spPr>
          <a:xfrm>
            <a:off x="4086271" y="1382095"/>
            <a:ext cx="1666875" cy="409575"/>
          </a:xfrm>
          <a:prstGeom prst="rect">
            <a:avLst/>
          </a:prstGeom>
        </p:spPr>
      </p:pic>
      <p:pic>
        <p:nvPicPr>
          <p:cNvPr id="6" name="Picture 5" descr="Logo, company name&#10;&#10;Description automatically generated">
            <a:extLst>
              <a:ext uri="{FF2B5EF4-FFF2-40B4-BE49-F238E27FC236}">
                <a16:creationId xmlns:a16="http://schemas.microsoft.com/office/drawing/2014/main" id="{5BC18E14-83A8-91E9-F2B1-E09B63CD8AC4}"/>
              </a:ext>
            </a:extLst>
          </p:cNvPr>
          <p:cNvPicPr>
            <a:picLocks noChangeAspect="1"/>
          </p:cNvPicPr>
          <p:nvPr/>
        </p:nvPicPr>
        <p:blipFill>
          <a:blip r:embed="rId3"/>
          <a:stretch>
            <a:fillRect/>
          </a:stretch>
        </p:blipFill>
        <p:spPr>
          <a:xfrm>
            <a:off x="6100531" y="1385564"/>
            <a:ext cx="1366976" cy="950095"/>
          </a:xfrm>
          <a:prstGeom prst="rect">
            <a:avLst/>
          </a:prstGeom>
        </p:spPr>
      </p:pic>
      <p:pic>
        <p:nvPicPr>
          <p:cNvPr id="7" name="Picture 6" descr="Logo, company name&#10;&#10;Description automatically generated">
            <a:extLst>
              <a:ext uri="{FF2B5EF4-FFF2-40B4-BE49-F238E27FC236}">
                <a16:creationId xmlns:a16="http://schemas.microsoft.com/office/drawing/2014/main" id="{E1FD1663-EDB8-14FF-54DF-5DE0BC99F837}"/>
              </a:ext>
            </a:extLst>
          </p:cNvPr>
          <p:cNvPicPr>
            <a:picLocks noChangeAspect="1"/>
          </p:cNvPicPr>
          <p:nvPr/>
        </p:nvPicPr>
        <p:blipFill>
          <a:blip r:embed="rId4"/>
          <a:stretch>
            <a:fillRect/>
          </a:stretch>
        </p:blipFill>
        <p:spPr>
          <a:xfrm>
            <a:off x="7765696" y="1047195"/>
            <a:ext cx="1336181" cy="1345706"/>
          </a:xfrm>
          <a:prstGeom prst="rect">
            <a:avLst/>
          </a:prstGeom>
        </p:spPr>
      </p:pic>
      <p:pic>
        <p:nvPicPr>
          <p:cNvPr id="8" name="Picture 7" descr="Logo, company name&#10;&#10;Description automatically generated">
            <a:extLst>
              <a:ext uri="{FF2B5EF4-FFF2-40B4-BE49-F238E27FC236}">
                <a16:creationId xmlns:a16="http://schemas.microsoft.com/office/drawing/2014/main" id="{8C61A324-252F-93BD-DA8D-1D00626DFD87}"/>
              </a:ext>
            </a:extLst>
          </p:cNvPr>
          <p:cNvPicPr>
            <a:picLocks noChangeAspect="1"/>
          </p:cNvPicPr>
          <p:nvPr/>
        </p:nvPicPr>
        <p:blipFill>
          <a:blip r:embed="rId5"/>
          <a:stretch>
            <a:fillRect/>
          </a:stretch>
        </p:blipFill>
        <p:spPr>
          <a:xfrm>
            <a:off x="9098964" y="496594"/>
            <a:ext cx="933450" cy="952500"/>
          </a:xfrm>
          <a:prstGeom prst="rect">
            <a:avLst/>
          </a:prstGeom>
        </p:spPr>
      </p:pic>
      <p:pic>
        <p:nvPicPr>
          <p:cNvPr id="9" name="Picture 8" descr="A close-up of a logo&#10;&#10;Description automatically generated">
            <a:extLst>
              <a:ext uri="{FF2B5EF4-FFF2-40B4-BE49-F238E27FC236}">
                <a16:creationId xmlns:a16="http://schemas.microsoft.com/office/drawing/2014/main" id="{D65A67B5-EC62-44E4-5A36-6357067E1C2A}"/>
              </a:ext>
            </a:extLst>
          </p:cNvPr>
          <p:cNvPicPr>
            <a:picLocks noChangeAspect="1"/>
          </p:cNvPicPr>
          <p:nvPr/>
        </p:nvPicPr>
        <p:blipFill>
          <a:blip r:embed="rId6"/>
          <a:stretch>
            <a:fillRect/>
          </a:stretch>
        </p:blipFill>
        <p:spPr>
          <a:xfrm>
            <a:off x="9725487" y="1524827"/>
            <a:ext cx="1389356" cy="1063666"/>
          </a:xfrm>
          <a:prstGeom prst="rect">
            <a:avLst/>
          </a:prstGeom>
        </p:spPr>
      </p:pic>
      <p:pic>
        <p:nvPicPr>
          <p:cNvPr id="10" name="Picture 9" descr="Logo, company name&#10;&#10;Description automatically generated">
            <a:extLst>
              <a:ext uri="{FF2B5EF4-FFF2-40B4-BE49-F238E27FC236}">
                <a16:creationId xmlns:a16="http://schemas.microsoft.com/office/drawing/2014/main" id="{6D893385-1602-2B34-19D7-81BF8DFD2515}"/>
              </a:ext>
            </a:extLst>
          </p:cNvPr>
          <p:cNvPicPr>
            <a:picLocks noChangeAspect="1"/>
          </p:cNvPicPr>
          <p:nvPr/>
        </p:nvPicPr>
        <p:blipFill>
          <a:blip r:embed="rId7"/>
          <a:stretch>
            <a:fillRect/>
          </a:stretch>
        </p:blipFill>
        <p:spPr>
          <a:xfrm>
            <a:off x="8140869" y="4317137"/>
            <a:ext cx="1222066" cy="1205143"/>
          </a:xfrm>
          <a:prstGeom prst="rect">
            <a:avLst/>
          </a:prstGeom>
        </p:spPr>
      </p:pic>
      <p:pic>
        <p:nvPicPr>
          <p:cNvPr id="11" name="Picture 10" descr="Text&#10;&#10;Description automatically generated">
            <a:extLst>
              <a:ext uri="{FF2B5EF4-FFF2-40B4-BE49-F238E27FC236}">
                <a16:creationId xmlns:a16="http://schemas.microsoft.com/office/drawing/2014/main" id="{AD3BECE9-DC3A-5A63-8902-D42E3B232EA4}"/>
              </a:ext>
            </a:extLst>
          </p:cNvPr>
          <p:cNvPicPr>
            <a:picLocks noChangeAspect="1"/>
          </p:cNvPicPr>
          <p:nvPr/>
        </p:nvPicPr>
        <p:blipFill>
          <a:blip r:embed="rId8"/>
          <a:stretch>
            <a:fillRect/>
          </a:stretch>
        </p:blipFill>
        <p:spPr>
          <a:xfrm>
            <a:off x="9669123" y="4400642"/>
            <a:ext cx="962025" cy="971550"/>
          </a:xfrm>
          <a:prstGeom prst="rect">
            <a:avLst/>
          </a:prstGeom>
        </p:spPr>
      </p:pic>
    </p:spTree>
    <p:extLst>
      <p:ext uri="{BB962C8B-B14F-4D97-AF65-F5344CB8AC3E}">
        <p14:creationId xmlns:p14="http://schemas.microsoft.com/office/powerpoint/2010/main" val="3401546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AE1DE2-823C-6F0F-8F19-A4F0607C1B35}"/>
              </a:ext>
            </a:extLst>
          </p:cNvPr>
          <p:cNvSpPr>
            <a:spLocks noGrp="1"/>
          </p:cNvSpPr>
          <p:nvPr>
            <p:ph idx="1"/>
          </p:nvPr>
        </p:nvSpPr>
        <p:spPr>
          <a:xfrm>
            <a:off x="643467" y="1549744"/>
            <a:ext cx="10852594" cy="2154432"/>
          </a:xfrm>
        </p:spPr>
        <p:txBody>
          <a:bodyPr vert="horz" lIns="91440" tIns="45720" rIns="91440" bIns="45720" rtlCol="0" anchor="t">
            <a:normAutofit/>
          </a:bodyPr>
          <a:lstStyle/>
          <a:p>
            <a:pPr marL="294005" indent="-263525" defTabSz="941832">
              <a:lnSpc>
                <a:spcPct val="100000"/>
              </a:lnSpc>
              <a:spcBef>
                <a:spcPts val="412"/>
              </a:spcBef>
              <a:buFont typeface="Arial,Sans-Serif" panose="020B0604020202020204" pitchFamily="34" charset="0"/>
              <a:buChar char="•"/>
            </a:pPr>
            <a:r>
              <a:rPr lang="en-US" sz="1850" b="1" kern="1200">
                <a:latin typeface="Arial"/>
                <a:ea typeface="+mn-ea"/>
                <a:cs typeface="Arial"/>
              </a:rPr>
              <a:t>Continuing Education</a:t>
            </a:r>
            <a:endParaRPr lang="en-US" sz="1850" kern="1200">
              <a:latin typeface="Arial"/>
              <a:cs typeface="Arial"/>
            </a:endParaRPr>
          </a:p>
          <a:p>
            <a:pPr marL="1647825" lvl="3" indent="-357505" defTabSz="941832">
              <a:lnSpc>
                <a:spcPct val="100000"/>
              </a:lnSpc>
              <a:spcBef>
                <a:spcPts val="361"/>
              </a:spcBef>
              <a:buFont typeface="Wingdings,Sans-Serif" panose="020B0604020202020204" pitchFamily="34" charset="0"/>
              <a:buChar char="§"/>
            </a:pPr>
            <a:r>
              <a:rPr lang="en-US" sz="1850" kern="1200">
                <a:latin typeface="Arial"/>
                <a:ea typeface="+mn-ea"/>
                <a:cs typeface="Arial"/>
              </a:rPr>
              <a:t>Course lengths differ, typically no entrance requirements </a:t>
            </a:r>
            <a:endParaRPr lang="en-US" sz="1850" kern="1200">
              <a:latin typeface="Arial"/>
              <a:cs typeface="Arial"/>
            </a:endParaRPr>
          </a:p>
          <a:p>
            <a:pPr marL="1647825" lvl="3" indent="-357505" defTabSz="941832">
              <a:lnSpc>
                <a:spcPct val="100000"/>
              </a:lnSpc>
              <a:spcBef>
                <a:spcPts val="361"/>
              </a:spcBef>
              <a:buFont typeface="Wingdings,Sans-Serif" panose="020B0604020202020204" pitchFamily="34" charset="0"/>
              <a:buChar char="§"/>
            </a:pPr>
            <a:r>
              <a:rPr lang="en-US" sz="1850" kern="1200">
                <a:latin typeface="Arial"/>
                <a:ea typeface="+mn-ea"/>
                <a:cs typeface="Arial"/>
              </a:rPr>
              <a:t>Not always for post-secondary credit but can be useful in building skills for future studies or employment</a:t>
            </a:r>
            <a:endParaRPr lang="en-US" sz="1850" kern="1200">
              <a:latin typeface="Arial"/>
              <a:cs typeface="Arial"/>
            </a:endParaRPr>
          </a:p>
          <a:p>
            <a:pPr marL="1290320" lvl="3" indent="0" defTabSz="941832">
              <a:lnSpc>
                <a:spcPct val="100000"/>
              </a:lnSpc>
              <a:spcBef>
                <a:spcPts val="361"/>
              </a:spcBef>
              <a:buNone/>
            </a:pPr>
            <a:r>
              <a:rPr lang="en-US" sz="1850" kern="1200">
                <a:latin typeface="Arial"/>
                <a:ea typeface="+mn-ea"/>
                <a:cs typeface="Arial"/>
              </a:rPr>
              <a:t>--&gt; Personal Fitness Trainer</a:t>
            </a:r>
            <a:r>
              <a:rPr lang="en-US" sz="1850">
                <a:latin typeface="Arial"/>
                <a:cs typeface="Arial"/>
              </a:rPr>
              <a:t>, Strategic Planning </a:t>
            </a:r>
            <a:r>
              <a:rPr lang="en-US" sz="1850" kern="1200">
                <a:latin typeface="Arial"/>
                <a:cs typeface="Arial"/>
                <a:hlinkClick r:id="rId2">
                  <a:extLst>
                    <a:ext uri="{A12FA001-AC4F-418D-AE19-62706E023703}">
                      <ahyp:hlinkClr xmlns:ahyp="http://schemas.microsoft.com/office/drawing/2018/hyperlinkcolor" val="tx"/>
                    </a:ext>
                  </a:extLst>
                </a:hlinkClick>
              </a:rPr>
              <a:t>(MRU)</a:t>
            </a:r>
          </a:p>
          <a:p>
            <a:pPr marL="1290320" lvl="3" indent="0" defTabSz="941832">
              <a:lnSpc>
                <a:spcPct val="100000"/>
              </a:lnSpc>
              <a:spcBef>
                <a:spcPts val="361"/>
              </a:spcBef>
              <a:buNone/>
            </a:pPr>
            <a:r>
              <a:rPr lang="en-US" sz="1850" kern="1200">
                <a:latin typeface="Arial"/>
                <a:ea typeface="+mn-ea"/>
                <a:cs typeface="Arial"/>
              </a:rPr>
              <a:t>--&gt; Event Technician, Graphic Design Certificate of Achievement </a:t>
            </a:r>
            <a:r>
              <a:rPr lang="en-US" sz="1850" kern="1200">
                <a:latin typeface="Arial"/>
                <a:cs typeface="Arial"/>
                <a:hlinkClick r:id="rId3">
                  <a:extLst>
                    <a:ext uri="{A12FA001-AC4F-418D-AE19-62706E023703}">
                      <ahyp:hlinkClr xmlns:ahyp="http://schemas.microsoft.com/office/drawing/2018/hyperlinkcolor" val="tx"/>
                    </a:ext>
                  </a:extLst>
                </a:hlinkClick>
              </a:rPr>
              <a:t>(SAIT)</a:t>
            </a:r>
          </a:p>
          <a:p>
            <a:pPr marL="1290320" lvl="3" indent="0" defTabSz="941832">
              <a:lnSpc>
                <a:spcPct val="100000"/>
              </a:lnSpc>
              <a:spcBef>
                <a:spcPts val="361"/>
              </a:spcBef>
              <a:buNone/>
            </a:pPr>
            <a:endParaRPr lang="en-US" sz="1854" kern="1200">
              <a:solidFill>
                <a:srgbClr val="1F2C8F"/>
              </a:solidFill>
              <a:latin typeface="Arial"/>
              <a:cs typeface="Arial"/>
            </a:endParaRPr>
          </a:p>
          <a:p>
            <a:pPr marL="1252855" lvl="3" indent="0">
              <a:lnSpc>
                <a:spcPct val="100000"/>
              </a:lnSpc>
              <a:spcBef>
                <a:spcPts val="350"/>
              </a:spcBef>
              <a:buNone/>
            </a:pPr>
            <a:endParaRPr lang="en-US">
              <a:solidFill>
                <a:srgbClr val="1F2C8F"/>
              </a:solidFill>
              <a:latin typeface="Arial"/>
              <a:cs typeface="Arial"/>
            </a:endParaRPr>
          </a:p>
        </p:txBody>
      </p:sp>
      <p:sp>
        <p:nvSpPr>
          <p:cNvPr id="4" name="TextBox 3">
            <a:extLst>
              <a:ext uri="{FF2B5EF4-FFF2-40B4-BE49-F238E27FC236}">
                <a16:creationId xmlns:a16="http://schemas.microsoft.com/office/drawing/2014/main" id="{6D5119DD-9AED-A77C-F9CF-DADEEB9FEDEF}"/>
              </a:ext>
            </a:extLst>
          </p:cNvPr>
          <p:cNvSpPr txBox="1"/>
          <p:nvPr/>
        </p:nvSpPr>
        <p:spPr>
          <a:xfrm>
            <a:off x="737170" y="4069459"/>
            <a:ext cx="10811363" cy="14645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94323" indent="-294323" defTabSz="941832">
              <a:spcAft>
                <a:spcPts val="600"/>
              </a:spcAft>
              <a:buFont typeface="Arial"/>
              <a:buChar char="•"/>
            </a:pPr>
            <a:r>
              <a:rPr lang="en-US" sz="1854" b="1" kern="1200">
                <a:solidFill>
                  <a:schemeClr val="tx1"/>
                </a:solidFill>
                <a:latin typeface="+mn-lt"/>
                <a:ea typeface="+mn-ea"/>
                <a:cs typeface="Calibri" panose="020F0502020204030204"/>
              </a:rPr>
              <a:t>High School Upgrading </a:t>
            </a:r>
          </a:p>
          <a:p>
            <a:pPr defTabSz="941832">
              <a:spcAft>
                <a:spcPts val="600"/>
              </a:spcAft>
            </a:pPr>
            <a:r>
              <a:rPr lang="en-US" sz="1854" kern="1200">
                <a:solidFill>
                  <a:schemeClr val="tx1"/>
                </a:solidFill>
                <a:latin typeface="+mn-lt"/>
                <a:ea typeface="+mn-ea"/>
                <a:cs typeface="Calibri" panose="020F0502020204030204"/>
              </a:rPr>
              <a:t>               --&gt; </a:t>
            </a:r>
            <a:r>
              <a:rPr lang="en-US" sz="1854" kern="1200">
                <a:solidFill>
                  <a:schemeClr val="tx1"/>
                </a:solidFill>
                <a:latin typeface="+mn-lt"/>
                <a:ea typeface="+mn-ea"/>
                <a:cs typeface="Calibri" panose="020F0502020204030204"/>
                <a:hlinkClick r:id="rId4"/>
              </a:rPr>
              <a:t>Chinook Learning Services</a:t>
            </a:r>
            <a:r>
              <a:rPr lang="en-US" sz="1854" kern="1200">
                <a:solidFill>
                  <a:schemeClr val="tx1"/>
                </a:solidFill>
                <a:latin typeface="+mn-lt"/>
                <a:ea typeface="+mn-ea"/>
                <a:cs typeface="Calibri" panose="020F0502020204030204"/>
              </a:rPr>
              <a:t> (In Person) or </a:t>
            </a:r>
            <a:r>
              <a:rPr lang="en-US" sz="1854" kern="1200">
                <a:solidFill>
                  <a:schemeClr val="tx1"/>
                </a:solidFill>
                <a:latin typeface="+mn-lt"/>
                <a:ea typeface="+mn-ea"/>
                <a:cs typeface="Calibri" panose="020F0502020204030204"/>
                <a:hlinkClick r:id="rId5"/>
              </a:rPr>
              <a:t>CBe-Learn</a:t>
            </a:r>
            <a:r>
              <a:rPr lang="en-US" sz="1854" kern="1200">
                <a:solidFill>
                  <a:schemeClr val="tx1"/>
                </a:solidFill>
                <a:latin typeface="+mn-lt"/>
                <a:ea typeface="+mn-ea"/>
                <a:cs typeface="Calibri" panose="020F0502020204030204"/>
              </a:rPr>
              <a:t> (Online)</a:t>
            </a:r>
          </a:p>
          <a:p>
            <a:pPr defTabSz="941832">
              <a:spcAft>
                <a:spcPts val="600"/>
              </a:spcAft>
            </a:pPr>
            <a:r>
              <a:rPr lang="en-US" sz="1854" kern="1200">
                <a:solidFill>
                  <a:schemeClr val="tx1"/>
                </a:solidFill>
                <a:latin typeface="+mn-lt"/>
                <a:ea typeface="+mn-ea"/>
                <a:cs typeface="Calibri" panose="020F0502020204030204"/>
              </a:rPr>
              <a:t>               --&gt; Free until turn 20 years old as of September 1st </a:t>
            </a:r>
          </a:p>
          <a:p>
            <a:pPr defTabSz="941832">
              <a:spcAft>
                <a:spcPts val="600"/>
              </a:spcAft>
            </a:pPr>
            <a:r>
              <a:rPr lang="en-US" sz="1854" kern="1200">
                <a:solidFill>
                  <a:schemeClr val="tx1"/>
                </a:solidFill>
                <a:latin typeface="+mn-lt"/>
                <a:ea typeface="+mn-ea"/>
                <a:cs typeface="Calibri" panose="020F0502020204030204"/>
              </a:rPr>
              <a:t>              --&gt; Post-Secondary Institution Specific, not always transferable </a:t>
            </a:r>
            <a:endParaRPr lang="en-US">
              <a:ea typeface="Calibri" panose="020F0502020204030204"/>
              <a:cs typeface="Calibri" panose="020F0502020204030204"/>
            </a:endParaRPr>
          </a:p>
        </p:txBody>
      </p:sp>
      <p:sp>
        <p:nvSpPr>
          <p:cNvPr id="5" name="TextBox 4">
            <a:extLst>
              <a:ext uri="{FF2B5EF4-FFF2-40B4-BE49-F238E27FC236}">
                <a16:creationId xmlns:a16="http://schemas.microsoft.com/office/drawing/2014/main" id="{7A1603E6-B137-BDE0-CB15-0B9129A77B2A}"/>
              </a:ext>
            </a:extLst>
          </p:cNvPr>
          <p:cNvSpPr txBox="1"/>
          <p:nvPr/>
        </p:nvSpPr>
        <p:spPr>
          <a:xfrm>
            <a:off x="1291328" y="744549"/>
            <a:ext cx="69917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rial Black"/>
                <a:cs typeface="Calibri"/>
              </a:rPr>
              <a:t>TYPES OF PROGRAMS</a:t>
            </a:r>
            <a:endParaRPr lang="en-US" sz="2800" b="1">
              <a:latin typeface="Arial Black"/>
            </a:endParaRPr>
          </a:p>
        </p:txBody>
      </p:sp>
    </p:spTree>
    <p:extLst>
      <p:ext uri="{BB962C8B-B14F-4D97-AF65-F5344CB8AC3E}">
        <p14:creationId xmlns:p14="http://schemas.microsoft.com/office/powerpoint/2010/main" val="4264700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EDAF9-B476-7DD7-1084-4ECA4EFE16A6}"/>
              </a:ext>
            </a:extLst>
          </p:cNvPr>
          <p:cNvSpPr>
            <a:spLocks noGrp="1"/>
          </p:cNvSpPr>
          <p:nvPr>
            <p:ph type="title"/>
          </p:nvPr>
        </p:nvSpPr>
        <p:spPr>
          <a:xfrm>
            <a:off x="841248" y="334644"/>
            <a:ext cx="10509504" cy="1076914"/>
          </a:xfrm>
        </p:spPr>
        <p:txBody>
          <a:bodyPr anchor="ctr">
            <a:normAutofit/>
          </a:bodyPr>
          <a:lstStyle/>
          <a:p>
            <a:r>
              <a:rPr lang="en-US" sz="4000" b="1">
                <a:ea typeface="Calibri Light"/>
                <a:cs typeface="Calibri Light"/>
              </a:rPr>
              <a:t>Calgary Post-Secondary Institutions</a:t>
            </a:r>
            <a:endParaRPr lang="en-US" sz="4000" b="1"/>
          </a:p>
        </p:txBody>
      </p:sp>
      <p:sp>
        <p:nvSpPr>
          <p:cNvPr id="13" name="Rectangle 12">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8E22CEB-13E5-DFB2-6991-3DD450FE3F4D}"/>
              </a:ext>
            </a:extLst>
          </p:cNvPr>
          <p:cNvSpPr>
            <a:spLocks noGrp="1"/>
          </p:cNvSpPr>
          <p:nvPr>
            <p:ph idx="1"/>
          </p:nvPr>
        </p:nvSpPr>
        <p:spPr>
          <a:xfrm>
            <a:off x="838200" y="1805407"/>
            <a:ext cx="3027080" cy="4399329"/>
          </a:xfrm>
        </p:spPr>
        <p:txBody>
          <a:bodyPr vert="horz" lIns="91440" tIns="45720" rIns="91440" bIns="45720" rtlCol="0" anchor="t">
            <a:normAutofit/>
          </a:bodyPr>
          <a:lstStyle/>
          <a:p>
            <a:pPr marL="0" indent="0" defTabSz="896112">
              <a:spcBef>
                <a:spcPts val="980"/>
              </a:spcBef>
              <a:buNone/>
            </a:pPr>
            <a:r>
              <a:rPr lang="en-US" sz="2744" b="1" kern="1200">
                <a:solidFill>
                  <a:schemeClr val="tx1"/>
                </a:solidFill>
                <a:latin typeface="+mn-lt"/>
                <a:ea typeface="+mn-ea"/>
                <a:cs typeface="Calibri"/>
              </a:rPr>
              <a:t>Colleges</a:t>
            </a:r>
          </a:p>
          <a:p>
            <a:pPr marL="0" indent="0" defTabSz="896112">
              <a:spcBef>
                <a:spcPts val="980"/>
              </a:spcBef>
              <a:buNone/>
            </a:pPr>
            <a:r>
              <a:rPr lang="en-US" sz="1960" kern="1200">
                <a:solidFill>
                  <a:schemeClr val="tx1"/>
                </a:solidFill>
                <a:latin typeface="+mn-lt"/>
                <a:ea typeface="+mn-ea"/>
                <a:cs typeface="Calibri"/>
              </a:rPr>
              <a:t>Generally offer 2-year diploma programs and certificates</a:t>
            </a:r>
          </a:p>
          <a:p>
            <a:pPr marL="0" indent="0" defTabSz="896112">
              <a:spcBef>
                <a:spcPts val="980"/>
              </a:spcBef>
              <a:buNone/>
            </a:pPr>
            <a:endParaRPr lang="en-US" sz="1960" kern="1200">
              <a:solidFill>
                <a:schemeClr val="tx1"/>
              </a:solidFill>
              <a:latin typeface="+mn-lt"/>
              <a:ea typeface="+mn-ea"/>
              <a:cs typeface="Calibri"/>
            </a:endParaRPr>
          </a:p>
          <a:p>
            <a:pPr marL="224028" indent="-224028" defTabSz="896112">
              <a:spcBef>
                <a:spcPts val="980"/>
              </a:spcBef>
            </a:pPr>
            <a:r>
              <a:rPr lang="en-US" sz="1960" kern="1200">
                <a:solidFill>
                  <a:schemeClr val="tx1"/>
                </a:solidFill>
                <a:latin typeface="+mn-lt"/>
                <a:ea typeface="+mn-ea"/>
                <a:cs typeface="Calibri"/>
                <a:hlinkClick r:id="rId2"/>
              </a:rPr>
              <a:t>SAIT</a:t>
            </a:r>
          </a:p>
          <a:p>
            <a:pPr marL="224028" indent="-224028" defTabSz="896112">
              <a:spcBef>
                <a:spcPts val="980"/>
              </a:spcBef>
            </a:pPr>
            <a:r>
              <a:rPr lang="en-US" sz="1960" kern="1200">
                <a:solidFill>
                  <a:schemeClr val="tx1"/>
                </a:solidFill>
                <a:latin typeface="+mn-lt"/>
                <a:ea typeface="+mn-ea"/>
                <a:cs typeface="Calibri"/>
                <a:hlinkClick r:id="rId3"/>
              </a:rPr>
              <a:t>Bow Valley College</a:t>
            </a:r>
            <a:endParaRPr lang="en-US" sz="2000">
              <a:ea typeface="Calibri"/>
              <a:cs typeface="Calibri"/>
            </a:endParaRPr>
          </a:p>
        </p:txBody>
      </p:sp>
      <p:sp>
        <p:nvSpPr>
          <p:cNvPr id="4" name="TextBox 3">
            <a:extLst>
              <a:ext uri="{FF2B5EF4-FFF2-40B4-BE49-F238E27FC236}">
                <a16:creationId xmlns:a16="http://schemas.microsoft.com/office/drawing/2014/main" id="{8D9FCE4F-00D1-076A-51AF-6D1CAE5E3C29}"/>
              </a:ext>
            </a:extLst>
          </p:cNvPr>
          <p:cNvSpPr txBox="1"/>
          <p:nvPr/>
        </p:nvSpPr>
        <p:spPr>
          <a:xfrm>
            <a:off x="3992030" y="1806243"/>
            <a:ext cx="3209460" cy="3773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96112">
              <a:spcAft>
                <a:spcPts val="600"/>
              </a:spcAft>
            </a:pPr>
            <a:r>
              <a:rPr lang="en-US" sz="2744" b="1" kern="1200">
                <a:solidFill>
                  <a:schemeClr val="tx1"/>
                </a:solidFill>
                <a:latin typeface="+mn-lt"/>
                <a:ea typeface="+mn-ea"/>
                <a:cs typeface="Calibri"/>
              </a:rPr>
              <a:t>Public Universities</a:t>
            </a:r>
          </a:p>
          <a:p>
            <a:pPr defTabSz="896112">
              <a:spcAft>
                <a:spcPts val="600"/>
              </a:spcAft>
            </a:pPr>
            <a:endParaRPr lang="en-US" sz="1764" kern="1200">
              <a:solidFill>
                <a:schemeClr val="tx1"/>
              </a:solidFill>
              <a:latin typeface="+mn-lt"/>
              <a:ea typeface="+mn-ea"/>
              <a:cs typeface="Calibri"/>
            </a:endParaRPr>
          </a:p>
          <a:p>
            <a:pPr defTabSz="896112">
              <a:spcAft>
                <a:spcPts val="600"/>
              </a:spcAft>
            </a:pPr>
            <a:r>
              <a:rPr lang="en-US" sz="1764" kern="1200">
                <a:solidFill>
                  <a:schemeClr val="tx1"/>
                </a:solidFill>
                <a:latin typeface="+mn-lt"/>
                <a:ea typeface="+mn-ea"/>
                <a:cs typeface="Calibri"/>
              </a:rPr>
              <a:t>Government subsidized tuition; more degree options; generally require a higher competitive average</a:t>
            </a:r>
          </a:p>
          <a:p>
            <a:pPr defTabSz="896112">
              <a:spcAft>
                <a:spcPts val="600"/>
              </a:spcAft>
            </a:pPr>
            <a:endParaRPr lang="en-US" sz="1764" kern="1200">
              <a:solidFill>
                <a:schemeClr val="tx1"/>
              </a:solidFill>
              <a:latin typeface="+mn-lt"/>
              <a:ea typeface="+mn-ea"/>
              <a:cs typeface="Calibri"/>
            </a:endParaRPr>
          </a:p>
          <a:p>
            <a:pPr marL="280035" indent="-280035" defTabSz="896112">
              <a:spcAft>
                <a:spcPts val="600"/>
              </a:spcAft>
              <a:buFont typeface="Arial"/>
              <a:buChar char="•"/>
            </a:pPr>
            <a:r>
              <a:rPr lang="en-US" sz="1764" kern="1200">
                <a:solidFill>
                  <a:schemeClr val="tx1"/>
                </a:solidFill>
                <a:latin typeface="+mn-lt"/>
                <a:ea typeface="+mn-ea"/>
                <a:cs typeface="Calibri"/>
                <a:hlinkClick r:id="rId4"/>
              </a:rPr>
              <a:t>University of Calgary</a:t>
            </a:r>
          </a:p>
          <a:p>
            <a:pPr marL="280035" indent="-280035" defTabSz="896112">
              <a:spcAft>
                <a:spcPts val="600"/>
              </a:spcAft>
              <a:buFont typeface="Arial"/>
              <a:buChar char="•"/>
            </a:pPr>
            <a:r>
              <a:rPr lang="en-US" sz="1764" kern="1200">
                <a:solidFill>
                  <a:schemeClr val="tx1"/>
                </a:solidFill>
                <a:latin typeface="+mn-lt"/>
                <a:ea typeface="+mn-ea"/>
                <a:cs typeface="Calibri"/>
                <a:hlinkClick r:id="rId5"/>
              </a:rPr>
              <a:t>Mount Royal University</a:t>
            </a:r>
          </a:p>
          <a:p>
            <a:pPr marL="280035" indent="-280035" defTabSz="896112">
              <a:spcAft>
                <a:spcPts val="600"/>
              </a:spcAft>
              <a:buFont typeface="Arial"/>
              <a:buChar char="•"/>
            </a:pPr>
            <a:r>
              <a:rPr lang="en-US" sz="1764" kern="1200">
                <a:solidFill>
                  <a:schemeClr val="tx1"/>
                </a:solidFill>
                <a:latin typeface="+mn-lt"/>
                <a:ea typeface="+mn-ea"/>
                <a:cs typeface="Calibri"/>
                <a:hlinkClick r:id="rId6"/>
              </a:rPr>
              <a:t>Alberta University of the Arts</a:t>
            </a:r>
          </a:p>
          <a:p>
            <a:pPr>
              <a:spcAft>
                <a:spcPts val="600"/>
              </a:spcAft>
            </a:pPr>
            <a:endParaRPr lang="en-US">
              <a:ea typeface="Calibri"/>
              <a:cs typeface="Calibri"/>
            </a:endParaRPr>
          </a:p>
        </p:txBody>
      </p:sp>
      <p:sp>
        <p:nvSpPr>
          <p:cNvPr id="5" name="TextBox 4">
            <a:extLst>
              <a:ext uri="{FF2B5EF4-FFF2-40B4-BE49-F238E27FC236}">
                <a16:creationId xmlns:a16="http://schemas.microsoft.com/office/drawing/2014/main" id="{64AF9AC9-3706-5BF1-E4AD-9A3890276DE5}"/>
              </a:ext>
            </a:extLst>
          </p:cNvPr>
          <p:cNvSpPr txBox="1"/>
          <p:nvPr/>
        </p:nvSpPr>
        <p:spPr>
          <a:xfrm>
            <a:off x="7731431" y="1806242"/>
            <a:ext cx="3613225" cy="35021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96112">
              <a:spcAft>
                <a:spcPts val="600"/>
              </a:spcAft>
            </a:pPr>
            <a:r>
              <a:rPr lang="en-US" sz="2744" b="1" kern="1200">
                <a:solidFill>
                  <a:schemeClr val="tx1"/>
                </a:solidFill>
                <a:latin typeface="+mn-lt"/>
                <a:ea typeface="+mn-ea"/>
                <a:cs typeface="Calibri"/>
              </a:rPr>
              <a:t>Private Universities</a:t>
            </a:r>
          </a:p>
          <a:p>
            <a:pPr defTabSz="896112">
              <a:spcAft>
                <a:spcPts val="600"/>
              </a:spcAft>
            </a:pPr>
            <a:endParaRPr lang="en-US" sz="1764" kern="1200">
              <a:solidFill>
                <a:schemeClr val="tx1"/>
              </a:solidFill>
              <a:latin typeface="+mn-lt"/>
              <a:ea typeface="+mn-ea"/>
              <a:cs typeface="Calibri"/>
            </a:endParaRPr>
          </a:p>
          <a:p>
            <a:pPr defTabSz="896112">
              <a:spcAft>
                <a:spcPts val="600"/>
              </a:spcAft>
            </a:pPr>
            <a:r>
              <a:rPr lang="en-US" sz="1764" kern="1200">
                <a:solidFill>
                  <a:schemeClr val="tx1"/>
                </a:solidFill>
                <a:latin typeface="+mn-lt"/>
                <a:ea typeface="+mn-ea"/>
                <a:cs typeface="Calibri"/>
              </a:rPr>
              <a:t>Higher tuition fees; smaller class sizes; fewer degree options; generally lower competitive average</a:t>
            </a:r>
          </a:p>
          <a:p>
            <a:pPr defTabSz="896112">
              <a:spcAft>
                <a:spcPts val="600"/>
              </a:spcAft>
            </a:pPr>
            <a:endParaRPr lang="en-US" sz="1764" kern="1200">
              <a:solidFill>
                <a:schemeClr val="tx1"/>
              </a:solidFill>
              <a:latin typeface="+mn-lt"/>
              <a:ea typeface="+mn-ea"/>
              <a:cs typeface="Calibri"/>
            </a:endParaRPr>
          </a:p>
          <a:p>
            <a:pPr defTabSz="896112">
              <a:spcAft>
                <a:spcPts val="600"/>
              </a:spcAft>
            </a:pPr>
            <a:endParaRPr lang="en-US" sz="1764" kern="1200">
              <a:solidFill>
                <a:schemeClr val="tx1"/>
              </a:solidFill>
              <a:latin typeface="+mn-lt"/>
              <a:ea typeface="+mn-ea"/>
              <a:cs typeface="Calibri"/>
            </a:endParaRPr>
          </a:p>
          <a:p>
            <a:pPr marL="280035" indent="-280035" defTabSz="896112">
              <a:spcAft>
                <a:spcPts val="600"/>
              </a:spcAft>
              <a:buFont typeface="Arial"/>
              <a:buChar char="•"/>
            </a:pPr>
            <a:r>
              <a:rPr lang="en-US" sz="1764" kern="1200">
                <a:solidFill>
                  <a:schemeClr val="tx1"/>
                </a:solidFill>
                <a:latin typeface="+mn-lt"/>
                <a:ea typeface="+mn-ea"/>
                <a:cs typeface="Calibri"/>
                <a:hlinkClick r:id="rId7"/>
              </a:rPr>
              <a:t>Ambrose University</a:t>
            </a:r>
            <a:endParaRPr lang="en-US" sz="1764" kern="1200">
              <a:solidFill>
                <a:schemeClr val="tx1"/>
              </a:solidFill>
              <a:latin typeface="+mn-lt"/>
              <a:ea typeface="+mn-ea"/>
              <a:cs typeface="Calibri"/>
            </a:endParaRPr>
          </a:p>
          <a:p>
            <a:pPr marL="280035" indent="-280035" defTabSz="896112">
              <a:spcAft>
                <a:spcPts val="600"/>
              </a:spcAft>
              <a:buFont typeface="Arial"/>
              <a:buChar char="•"/>
            </a:pPr>
            <a:r>
              <a:rPr lang="en-US" sz="1764" kern="1200">
                <a:solidFill>
                  <a:schemeClr val="tx1"/>
                </a:solidFill>
                <a:latin typeface="+mn-lt"/>
                <a:ea typeface="+mn-ea"/>
                <a:cs typeface="Calibri"/>
                <a:hlinkClick r:id="rId8"/>
              </a:rPr>
              <a:t>St. Mary's University</a:t>
            </a:r>
            <a:endParaRPr lang="en-US" sz="1764" kern="1200">
              <a:solidFill>
                <a:schemeClr val="tx1"/>
              </a:solidFill>
              <a:latin typeface="+mn-lt"/>
              <a:ea typeface="+mn-ea"/>
              <a:cs typeface="Calibri"/>
            </a:endParaRPr>
          </a:p>
          <a:p>
            <a:pPr>
              <a:spcAft>
                <a:spcPts val="600"/>
              </a:spcAft>
            </a:pPr>
            <a:endParaRPr lang="en-US">
              <a:ea typeface="Calibri"/>
              <a:cs typeface="Calibri"/>
            </a:endParaRPr>
          </a:p>
        </p:txBody>
      </p:sp>
    </p:spTree>
    <p:extLst>
      <p:ext uri="{BB962C8B-B14F-4D97-AF65-F5344CB8AC3E}">
        <p14:creationId xmlns:p14="http://schemas.microsoft.com/office/powerpoint/2010/main" val="2372587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2185</Words>
  <Application>Microsoft Macintosh PowerPoint</Application>
  <PresentationFormat>Widescreen</PresentationFormat>
  <Paragraphs>326</Paragraphs>
  <Slides>52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Arial Black</vt:lpstr>
      <vt:lpstr>Arial,Sans-Serif</vt:lpstr>
      <vt:lpstr>Calibri</vt:lpstr>
      <vt:lpstr>Calibri Light</vt:lpstr>
      <vt:lpstr>Courier New</vt:lpstr>
      <vt:lpstr>Wingdings,Sans-Serif</vt:lpstr>
      <vt:lpstr>office theme</vt:lpstr>
      <vt:lpstr>Post-Secondary &amp; Scholarship Information </vt:lpstr>
      <vt:lpstr>Agenda</vt:lpstr>
      <vt:lpstr>Success Centre Contact Information </vt:lpstr>
      <vt:lpstr>Post-Secondary Application Checklist</vt:lpstr>
      <vt:lpstr>PowerPoint Presentation</vt:lpstr>
      <vt:lpstr>PowerPoint Presentation</vt:lpstr>
      <vt:lpstr>TYPES OF PROGRAMS</vt:lpstr>
      <vt:lpstr>PowerPoint Presentation</vt:lpstr>
      <vt:lpstr>Calgary Post-Secondary Institutions</vt:lpstr>
      <vt:lpstr>CHOOSING A PROGRAM</vt:lpstr>
      <vt:lpstr>Choosing a Program</vt:lpstr>
      <vt:lpstr>Choosing a Program</vt:lpstr>
      <vt:lpstr>Choosing a Program</vt:lpstr>
      <vt:lpstr>Choosing a Program</vt:lpstr>
      <vt:lpstr>COMPARING PROGRAMS</vt:lpstr>
      <vt:lpstr>Preparing to apply</vt:lpstr>
      <vt:lpstr>Preparing to Apply</vt:lpstr>
      <vt:lpstr>Preparing to Apply</vt:lpstr>
      <vt:lpstr>Applying to an Albertan Institution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Applying</vt:lpstr>
      <vt:lpstr>After Applying</vt:lpstr>
      <vt:lpstr>Transcripts</vt:lpstr>
      <vt:lpstr>PowerPoint Presentation</vt:lpstr>
      <vt:lpstr>PowerPoint Presentation</vt:lpstr>
      <vt:lpstr>PowerPoint Presentation</vt:lpstr>
      <vt:lpstr>Alternative Routes</vt:lpstr>
      <vt:lpstr>Alternative Routes</vt:lpstr>
      <vt:lpstr>Alternative Routes</vt:lpstr>
      <vt:lpstr>Applying Outside of Alberta</vt:lpstr>
      <vt:lpstr>LINKS</vt:lpstr>
      <vt:lpstr>PowerPoint Presentation</vt:lpstr>
      <vt:lpstr>Why are Scholarships Important?</vt:lpstr>
      <vt:lpstr>How much will school cost?  Get budget worksheets. Create a Spending Plan. alis.alberta.ca</vt:lpstr>
      <vt:lpstr>What Is A Scholarship?</vt:lpstr>
      <vt:lpstr>What Is A Bursary?</vt:lpstr>
      <vt:lpstr>Student Government Loans</vt:lpstr>
      <vt:lpstr>Types of Scholarships</vt:lpstr>
      <vt:lpstr>Institutions Based Entrance Scholarships</vt:lpstr>
      <vt:lpstr>2. Membership Scholarships</vt:lpstr>
      <vt:lpstr>3.  CBE/Local Based Scholarships</vt:lpstr>
      <vt:lpstr>4. Corporate Scholarships</vt:lpstr>
      <vt:lpstr>5. Government Scholarships</vt:lpstr>
      <vt:lpstr>Alexander Rutherford Scholarship</vt:lpstr>
      <vt:lpstr>Scholarship Profile</vt:lpstr>
      <vt:lpstr>Any 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Lefebvre, Aly L</cp:lastModifiedBy>
  <cp:revision>49</cp:revision>
  <dcterms:created xsi:type="dcterms:W3CDTF">2023-10-15T21:09:22Z</dcterms:created>
  <dcterms:modified xsi:type="dcterms:W3CDTF">2024-11-04T19:15:24Z</dcterms:modified>
</cp:coreProperties>
</file>