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56"/>
  </p:notesMasterIdLst>
  <p:sldIdLst>
    <p:sldId id="257" r:id="rId6"/>
    <p:sldId id="258" r:id="rId7"/>
    <p:sldId id="271" r:id="rId8"/>
    <p:sldId id="261" r:id="rId9"/>
    <p:sldId id="272" r:id="rId10"/>
    <p:sldId id="273" r:id="rId11"/>
    <p:sldId id="274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78" r:id="rId20"/>
    <p:sldId id="276" r:id="rId21"/>
    <p:sldId id="279" r:id="rId22"/>
    <p:sldId id="277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310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270" r:id="rId55"/>
  </p:sldIdLst>
  <p:sldSz cx="9144000" cy="5148263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9921"/>
    <a:srgbClr val="00A5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405"/>
  </p:normalViewPr>
  <p:slideViewPr>
    <p:cSldViewPr snapToGrid="0" snapToObjects="1">
      <p:cViewPr varScale="1">
        <p:scale>
          <a:sx n="98" d="100"/>
          <a:sy n="98" d="100"/>
        </p:scale>
        <p:origin x="3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presProps" Target="presProp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192BC9-E564-4947-851D-18FB9B10E1D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8975" y="1143000"/>
            <a:ext cx="5480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24C3F2-1043-EB46-ACBC-F46133813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819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A0D5D10-C4B5-B641-A4E3-418985FB6C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1"/>
            <a:ext cx="9144000" cy="51689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648856" y="530497"/>
            <a:ext cx="5950858" cy="1037046"/>
          </a:xfrm>
        </p:spPr>
        <p:txBody>
          <a:bodyPr anchor="t">
            <a:normAutofit/>
          </a:bodyPr>
          <a:lstStyle>
            <a:lvl1pPr algn="l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48856" y="1733909"/>
            <a:ext cx="5950858" cy="1023807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 style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76AD2B68-F100-F848-98D2-35E07925A80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95944" y="530497"/>
            <a:ext cx="1574800" cy="1037046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sidebar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1796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-quote or remark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E6939C6-29A6-514A-8FFA-0835B74DA5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10319"/>
            <a:ext cx="9144000" cy="5168901"/>
          </a:xfrm>
          <a:prstGeom prst="rect">
            <a:avLst/>
          </a:prstGeom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466FB6E1-D098-DA44-8BB9-790ED8CD56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77028" y="1161143"/>
            <a:ext cx="5174343" cy="2162628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z="3200" dirty="0"/>
              <a:t>(optional slide )</a:t>
            </a:r>
          </a:p>
          <a:p>
            <a:r>
              <a:rPr lang="en-US" sz="3200" dirty="0"/>
              <a:t>Click to add a pull-quote or remark…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87733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-quote or remark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E6939C6-29A6-514A-8FFA-0835B74DA5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10319"/>
            <a:ext cx="9144000" cy="5168901"/>
          </a:xfrm>
          <a:prstGeom prst="rect">
            <a:avLst/>
          </a:prstGeom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466FB6E1-D098-DA44-8BB9-790ED8CD56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77028" y="1161143"/>
            <a:ext cx="5174343" cy="2162628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z="3200" dirty="0"/>
              <a:t>(optional slide )</a:t>
            </a:r>
          </a:p>
          <a:p>
            <a:r>
              <a:rPr lang="en-US" sz="3200" dirty="0"/>
              <a:t>Click to add a pull-quote or remark…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37861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hotos + sideba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A769725-187A-C14C-80F3-E39ED49A4C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07492" cy="5148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20686" y="419892"/>
            <a:ext cx="6289902" cy="857365"/>
          </a:xfrm>
        </p:spPr>
        <p:txBody>
          <a:bodyPr anchor="t">
            <a:normAutofit/>
          </a:bodyPr>
          <a:lstStyle>
            <a:lvl1pPr algn="l">
              <a:defRPr sz="3000">
                <a:solidFill>
                  <a:srgbClr val="7030A0"/>
                </a:solidFill>
                <a:latin typeface="+mn-lt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0686" y="1277257"/>
            <a:ext cx="6289902" cy="3599543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575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 + sideba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A769725-187A-C14C-80F3-E39ED49A4C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07490" cy="5148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20686" y="419892"/>
            <a:ext cx="6289902" cy="857365"/>
          </a:xfrm>
        </p:spPr>
        <p:txBody>
          <a:bodyPr anchor="t">
            <a:normAutofit/>
          </a:bodyPr>
          <a:lstStyle>
            <a:lvl1pPr algn="l">
              <a:defRPr sz="3000">
                <a:solidFill>
                  <a:srgbClr val="7030A0"/>
                </a:solidFill>
                <a:latin typeface="+mn-lt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0686" y="1277257"/>
            <a:ext cx="6289902" cy="3599543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B089823-5E96-FA42-B43B-82CD30404E22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95944" y="530497"/>
            <a:ext cx="1574800" cy="1037046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sidebar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2216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hotos + sideba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A769725-187A-C14C-80F3-E39ED49A4C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9107490" cy="51482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20686" y="419892"/>
            <a:ext cx="6289902" cy="857365"/>
          </a:xfrm>
        </p:spPr>
        <p:txBody>
          <a:bodyPr anchor="t">
            <a:normAutofit/>
          </a:bodyPr>
          <a:lstStyle>
            <a:lvl1pPr algn="l">
              <a:defRPr sz="3000">
                <a:solidFill>
                  <a:srgbClr val="7030A0"/>
                </a:solidFill>
                <a:latin typeface="+mn-lt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0686" y="1277257"/>
            <a:ext cx="6289902" cy="3599543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7682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 + sideba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A769725-187A-C14C-80F3-E39ED49A4C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07490" cy="5148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20686" y="419892"/>
            <a:ext cx="6289902" cy="857365"/>
          </a:xfrm>
        </p:spPr>
        <p:txBody>
          <a:bodyPr anchor="t">
            <a:normAutofit/>
          </a:bodyPr>
          <a:lstStyle>
            <a:lvl1pPr algn="l">
              <a:defRPr sz="3000">
                <a:solidFill>
                  <a:srgbClr val="7030A0"/>
                </a:solidFill>
                <a:latin typeface="+mn-lt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0686" y="1277257"/>
            <a:ext cx="6289902" cy="3599543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EF3CADD-75A6-2F48-86F0-5E94367E39B4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95944" y="530497"/>
            <a:ext cx="1574800" cy="1037046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sidebar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6130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hotos + sideba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A769725-187A-C14C-80F3-E39ED49A4C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07492" cy="5148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20686" y="419892"/>
            <a:ext cx="6289902" cy="857365"/>
          </a:xfrm>
        </p:spPr>
        <p:txBody>
          <a:bodyPr anchor="t">
            <a:normAutofit/>
          </a:bodyPr>
          <a:lstStyle>
            <a:lvl1pPr algn="l">
              <a:defRPr sz="3000">
                <a:solidFill>
                  <a:srgbClr val="7030A0"/>
                </a:solidFill>
                <a:latin typeface="+mn-lt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0686" y="1277257"/>
            <a:ext cx="6289902" cy="3599543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6744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hoto sideba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A769725-187A-C14C-80F3-E39ED49A4C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07492" cy="5148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20686" y="419892"/>
            <a:ext cx="6289902" cy="857365"/>
          </a:xfrm>
        </p:spPr>
        <p:txBody>
          <a:bodyPr anchor="t">
            <a:normAutofit/>
          </a:bodyPr>
          <a:lstStyle>
            <a:lvl1pPr algn="l">
              <a:defRPr sz="3000">
                <a:solidFill>
                  <a:srgbClr val="7030A0"/>
                </a:solidFill>
                <a:latin typeface="+mn-lt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0686" y="1277257"/>
            <a:ext cx="6289902" cy="3599543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7590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hoto sideba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A769725-187A-C14C-80F3-E39ED49A4C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07492" cy="5148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20686" y="419892"/>
            <a:ext cx="6289902" cy="857365"/>
          </a:xfrm>
        </p:spPr>
        <p:txBody>
          <a:bodyPr anchor="t">
            <a:normAutofit/>
          </a:bodyPr>
          <a:lstStyle>
            <a:lvl1pPr algn="l">
              <a:defRPr sz="3000">
                <a:solidFill>
                  <a:srgbClr val="7030A0"/>
                </a:solidFill>
                <a:latin typeface="+mn-lt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0686" y="1277257"/>
            <a:ext cx="6289902" cy="3599543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0374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hoto sideba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A769725-187A-C14C-80F3-E39ED49A4C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07492" cy="5148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20686" y="419892"/>
            <a:ext cx="6289902" cy="857365"/>
          </a:xfrm>
        </p:spPr>
        <p:txBody>
          <a:bodyPr anchor="t">
            <a:normAutofit/>
          </a:bodyPr>
          <a:lstStyle>
            <a:lvl1pPr algn="l">
              <a:defRPr sz="3000">
                <a:solidFill>
                  <a:srgbClr val="7030A0"/>
                </a:solidFill>
                <a:latin typeface="+mn-lt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0686" y="1277257"/>
            <a:ext cx="6289902" cy="3599543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6723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hoto sidebar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A769725-187A-C14C-80F3-E39ED49A4C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07492" cy="51482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20686" y="419892"/>
            <a:ext cx="6289902" cy="857365"/>
          </a:xfrm>
        </p:spPr>
        <p:txBody>
          <a:bodyPr anchor="t">
            <a:normAutofit/>
          </a:bodyPr>
          <a:lstStyle>
            <a:lvl1pPr algn="l">
              <a:defRPr sz="3000">
                <a:solidFill>
                  <a:srgbClr val="7030A0"/>
                </a:solidFill>
                <a:latin typeface="+mn-lt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0686" y="1277257"/>
            <a:ext cx="6289902" cy="3599543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7840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hoto sidebar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A769725-187A-C14C-80F3-E39ED49A4C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"/>
            <a:ext cx="9107490" cy="5148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20686" y="419892"/>
            <a:ext cx="6289902" cy="857365"/>
          </a:xfrm>
        </p:spPr>
        <p:txBody>
          <a:bodyPr anchor="t">
            <a:normAutofit/>
          </a:bodyPr>
          <a:lstStyle>
            <a:lvl1pPr algn="l">
              <a:defRPr sz="3000">
                <a:solidFill>
                  <a:srgbClr val="7030A0"/>
                </a:solidFill>
                <a:latin typeface="+mn-lt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0686" y="1277257"/>
            <a:ext cx="6289902" cy="3599543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22342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hoto sidebar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A769725-187A-C14C-80F3-E39ED49A4C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07490" cy="5148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20686" y="419892"/>
            <a:ext cx="6289902" cy="857365"/>
          </a:xfrm>
        </p:spPr>
        <p:txBody>
          <a:bodyPr anchor="t">
            <a:normAutofit/>
          </a:bodyPr>
          <a:lstStyle>
            <a:lvl1pPr algn="l">
              <a:defRPr sz="3000">
                <a:solidFill>
                  <a:srgbClr val="7030A0"/>
                </a:solidFill>
                <a:latin typeface="+mn-lt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0686" y="1277257"/>
            <a:ext cx="6289902" cy="3599543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0583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ideba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A769725-187A-C14C-80F3-E39ED49A4C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"/>
            <a:ext cx="9107490" cy="514826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F510A0E-13D5-6540-A1F7-C29AA927E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20686" y="419892"/>
            <a:ext cx="6289902" cy="857365"/>
          </a:xfrm>
        </p:spPr>
        <p:txBody>
          <a:bodyPr anchor="t">
            <a:normAutofit/>
          </a:bodyPr>
          <a:lstStyle>
            <a:lvl1pPr algn="l">
              <a:defRPr sz="3000">
                <a:solidFill>
                  <a:srgbClr val="7030A0"/>
                </a:solidFill>
                <a:latin typeface="+mn-lt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14C9BCB-77C0-E74F-BF55-42E3FC5BC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0686" y="1277257"/>
            <a:ext cx="6289902" cy="3599543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0409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hoto sidebar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A769725-187A-C14C-80F3-E39ED49A4C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07492" cy="5148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20686" y="419892"/>
            <a:ext cx="6289902" cy="857365"/>
          </a:xfrm>
        </p:spPr>
        <p:txBody>
          <a:bodyPr anchor="t">
            <a:normAutofit/>
          </a:bodyPr>
          <a:lstStyle>
            <a:lvl1pPr algn="l">
              <a:defRPr sz="3000">
                <a:solidFill>
                  <a:srgbClr val="7030A0"/>
                </a:solidFill>
                <a:latin typeface="+mn-lt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0686" y="1277257"/>
            <a:ext cx="6289902" cy="3599543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61170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024DA97-898F-A24C-A470-26E4CA93B5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3143" y="267492"/>
            <a:ext cx="7857445" cy="857365"/>
          </a:xfrm>
        </p:spPr>
        <p:txBody>
          <a:bodyPr anchor="t">
            <a:normAutofit/>
          </a:bodyPr>
          <a:lstStyle>
            <a:lvl1pPr algn="l">
              <a:defRPr sz="3000">
                <a:solidFill>
                  <a:srgbClr val="7030A0"/>
                </a:solidFill>
                <a:latin typeface="+mn-lt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1DAA123-70B0-EF4A-8330-645F2D7AE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3143" y="1277257"/>
            <a:ext cx="7857445" cy="3599543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8458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A769725-187A-C14C-80F3-E39ED49A4C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10319"/>
            <a:ext cx="9144000" cy="5168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69028" y="615835"/>
            <a:ext cx="5941559" cy="857365"/>
          </a:xfrm>
        </p:spPr>
        <p:txBody>
          <a:bodyPr anchor="t">
            <a:normAutofit/>
          </a:bodyPr>
          <a:lstStyle>
            <a:lvl1pPr algn="l">
              <a:defRPr sz="30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CD187AE-12E2-0F40-8507-3BBB1293B8C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95944" y="610324"/>
            <a:ext cx="1574800" cy="1037046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Optional sidebar title/text/date</a:t>
            </a:r>
          </a:p>
        </p:txBody>
      </p:sp>
    </p:spTree>
    <p:extLst>
      <p:ext uri="{BB962C8B-B14F-4D97-AF65-F5344CB8AC3E}">
        <p14:creationId xmlns:p14="http://schemas.microsoft.com/office/powerpoint/2010/main" val="3841910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486"/>
            <a:ext cx="7886700" cy="3266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ECAEB-E0B8-A846-933C-9BC2C4FD783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46440-293C-FE47-9267-E35081A35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490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96" r:id="rId3"/>
    <p:sldLayoutId id="2147483675" r:id="rId4"/>
    <p:sldLayoutId id="2147483698" r:id="rId5"/>
    <p:sldLayoutId id="2147483699" r:id="rId6"/>
    <p:sldLayoutId id="2147483700" r:id="rId7"/>
    <p:sldLayoutId id="2147483697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702" r:id="rId16"/>
    <p:sldLayoutId id="2147483701" r:id="rId17"/>
    <p:sldLayoutId id="2147483694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" pitchFamily="2" charset="2"/>
        <a:buChar char="§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it.ca/programs-and-courses/certificate-programs" TargetMode="External"/><Relationship Id="rId2" Type="http://schemas.openxmlformats.org/officeDocument/2006/relationships/hyperlink" Target="https://www.mtroyal.ca/ContinuingEducation/index.htm" TargetMode="Externa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school.cbe.ab.ca/school/cbe-learn/registration/register/returning-grade-12-students/Pages/Default.aspx" TargetMode="External"/><Relationship Id="rId4" Type="http://schemas.openxmlformats.org/officeDocument/2006/relationships/hyperlink" Target="https://www.chinooklearningservices.com/High-School-Upgrading.html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stmu.ca/" TargetMode="External"/><Relationship Id="rId3" Type="http://schemas.openxmlformats.org/officeDocument/2006/relationships/hyperlink" Target="https://bowvalleycollege.ca/" TargetMode="External"/><Relationship Id="rId7" Type="http://schemas.openxmlformats.org/officeDocument/2006/relationships/hyperlink" Target="https://ambrose.edu/" TargetMode="External"/><Relationship Id="rId2" Type="http://schemas.openxmlformats.org/officeDocument/2006/relationships/hyperlink" Target="https://www.sait.ca/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auarts.ca/" TargetMode="External"/><Relationship Id="rId5" Type="http://schemas.openxmlformats.org/officeDocument/2006/relationships/hyperlink" Target="https://www.mtroyal.ca/" TargetMode="External"/><Relationship Id="rId4" Type="http://schemas.openxmlformats.org/officeDocument/2006/relationships/hyperlink" Target="https://www.ucalgary.ca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lis.alberta.ca/not-sure-where-to-start/i-am-a-high-school-student/" TargetMode="External"/><Relationship Id="rId2" Type="http://schemas.openxmlformats.org/officeDocument/2006/relationships/hyperlink" Target="https://www.myblueprint.ca/cbe" TargetMode="Externa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lethbridge.ca/career-bridge/career-services/learn-about-careers/what-can-i-do-with-my-major" TargetMode="External"/><Relationship Id="rId2" Type="http://schemas.openxmlformats.org/officeDocument/2006/relationships/hyperlink" Target="https://www.ucalgary.ca/career-personal-development/advising/plan-your-career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transferalberta.alberta.ca/transfer-alberta-search/#/searchTypeStep" TargetMode="Externa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rod.applyalberta.ca/" TargetMode="External"/><Relationship Id="rId2" Type="http://schemas.openxmlformats.org/officeDocument/2006/relationships/hyperlink" Target="https://public.education.alberta.ca/PASI/mypass/welcome" TargetMode="Externa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ionplannerbc.ca/" TargetMode="External"/><Relationship Id="rId2" Type="http://schemas.openxmlformats.org/officeDocument/2006/relationships/hyperlink" Target="https://www.applyalberta.ca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ouac.on.ca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.ubc.ca/applying-ubc/how-to-apply/personal-profile/" TargetMode="External"/><Relationship Id="rId2" Type="http://schemas.openxmlformats.org/officeDocument/2006/relationships/hyperlink" Target="https://acuityinsights.app/casper/" TargetMode="Externa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owvalleycollege.ca/apply/i-am-ready/transfer/transfer-from-bvc" TargetMode="Externa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you.ubc.ca/applying-ubc/how-to-apply/" TargetMode="External"/><Relationship Id="rId13" Type="http://schemas.openxmlformats.org/officeDocument/2006/relationships/hyperlink" Target="https://www.sait.ca/admissions/how-to-apply-checklist" TargetMode="External"/><Relationship Id="rId18" Type="http://schemas.openxmlformats.org/officeDocument/2006/relationships/hyperlink" Target="https://www.ualberta.ca/admissions/undergraduate/resources/application-resources.html?" TargetMode="External"/><Relationship Id="rId26" Type="http://schemas.openxmlformats.org/officeDocument/2006/relationships/hyperlink" Target="https://www.mtroyal.ca/Admission/AdmissionRequirements/indigenous_applicants.htm" TargetMode="External"/><Relationship Id="rId3" Type="http://schemas.openxmlformats.org/officeDocument/2006/relationships/hyperlink" Target="https://www.ucalgary.ca/live-uc-ucalgary-site/sites/default/files/teams/15/viewbook-domestic.pdf" TargetMode="External"/><Relationship Id="rId21" Type="http://schemas.openxmlformats.org/officeDocument/2006/relationships/hyperlink" Target="https://www.ualberta.ca/admissions/undergraduate/admission/admission-requirements/competitive-requirements.html?" TargetMode="External"/><Relationship Id="rId7" Type="http://schemas.openxmlformats.org/officeDocument/2006/relationships/hyperlink" Target="https://www.ucalgary.ca/registrar/finances/awards/apply" TargetMode="External"/><Relationship Id="rId12" Type="http://schemas.openxmlformats.org/officeDocument/2006/relationships/hyperlink" Target="https://students.ubc.ca/enrolment/finances/awards-scholarships-bursaries" TargetMode="External"/><Relationship Id="rId17" Type="http://schemas.openxmlformats.org/officeDocument/2006/relationships/hyperlink" Target="https://www.sait.ca/tuition-and-financial-aid/student-awards" TargetMode="External"/><Relationship Id="rId25" Type="http://schemas.openxmlformats.org/officeDocument/2006/relationships/hyperlink" Target="https://www.mtroyal.ca/Applications/ProgramsOffered/" TargetMode="External"/><Relationship Id="rId2" Type="http://schemas.openxmlformats.org/officeDocument/2006/relationships/hyperlink" Target="https://www.ucalgary.ca/live-uc-ucalgary-site/sites/default/files/teams/15/application-walkthrough-AB.pdf" TargetMode="External"/><Relationship Id="rId16" Type="http://schemas.openxmlformats.org/officeDocument/2006/relationships/hyperlink" Target="https://www.sait.ca/admissions/meeting-requirements/admission-requirements" TargetMode="External"/><Relationship Id="rId20" Type="http://schemas.openxmlformats.org/officeDocument/2006/relationships/hyperlink" Target="https://www.ualberta.ca/en/admissions/media-library/uai-assets/docs/viewbook-2025-26/ua_handbook_indigenous_f-2025-26.pdf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ucalgary.ca/future-students/undergraduate/approved-options" TargetMode="External"/><Relationship Id="rId11" Type="http://schemas.openxmlformats.org/officeDocument/2006/relationships/hyperlink" Target="https://you.ubc.ca/applying-ubc/how-to-apply/personal-profile/" TargetMode="External"/><Relationship Id="rId24" Type="http://schemas.openxmlformats.org/officeDocument/2006/relationships/hyperlink" Target="https://issuu.com/mountroyaluniversity/docs/mru-viewbook_2025-26" TargetMode="External"/><Relationship Id="rId5" Type="http://schemas.openxmlformats.org/officeDocument/2006/relationships/hyperlink" Target="https://www.ucalgary.ca/future-students/undergraduate/requirements" TargetMode="External"/><Relationship Id="rId15" Type="http://schemas.openxmlformats.org/officeDocument/2006/relationships/hyperlink" Target="https://www.sait.ca/indigenous-students" TargetMode="External"/><Relationship Id="rId23" Type="http://schemas.openxmlformats.org/officeDocument/2006/relationships/hyperlink" Target="https://www.mtroyal.ca/Admission/how_to_apply_for_admission.htm" TargetMode="External"/><Relationship Id="rId28" Type="http://schemas.openxmlformats.org/officeDocument/2006/relationships/hyperlink" Target="https://www.mtroyal.ca/Admission/FinancingYourEducation/ScholarshipsBursaries/applyawards.htm" TargetMode="External"/><Relationship Id="rId10" Type="http://schemas.openxmlformats.org/officeDocument/2006/relationships/hyperlink" Target="https://you.ubc.ca/wp-content/uploads/2023/09/2024_UBCIndigenousHandbook.pdf" TargetMode="External"/><Relationship Id="rId19" Type="http://schemas.openxmlformats.org/officeDocument/2006/relationships/hyperlink" Target="https://www.ualberta.ca/en/admissions/media-library/uai-assets/docs/viewbook-2026-27/viewbook-undergrad-2026-27-web.pdf" TargetMode="External"/><Relationship Id="rId4" Type="http://schemas.openxmlformats.org/officeDocument/2006/relationships/hyperlink" Target="https://www.ucalgary.ca/live-uc-ucalgary-site/sites/default/files/teams/15/viewbook-indigenous.pdf" TargetMode="External"/><Relationship Id="rId9" Type="http://schemas.openxmlformats.org/officeDocument/2006/relationships/hyperlink" Target="https://you.ubc.ca/wp-content/uploads/2024/09/2025_UBCStudentGuide_web.pdf" TargetMode="External"/><Relationship Id="rId14" Type="http://schemas.openxmlformats.org/officeDocument/2006/relationships/hyperlink" Target="https://www.sait.ca/why-study-at-sait/viewbook" TargetMode="External"/><Relationship Id="rId22" Type="http://schemas.openxmlformats.org/officeDocument/2006/relationships/hyperlink" Target="https://www.ualberta.ca/admissions/undergraduate/tuition-and-scholarships/scholarships-and-awards/index.html?" TargetMode="External"/><Relationship Id="rId27" Type="http://schemas.openxmlformats.org/officeDocument/2006/relationships/hyperlink" Target="https://www.mtroyal.ca/Admission/admission-requirements-table.htm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s://alis.alberta.ca/explore-education-and-training/pay-for-your-education/budget-for-student-life/" TargetMode="Externa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studentaid.alberta.ca/" TargetMode="External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calgaryfoundation.org/student-awards/" TargetMode="External"/><Relationship Id="rId2" Type="http://schemas.openxmlformats.org/officeDocument/2006/relationships/hyperlink" Target="https://www.educationmatters.ca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s://studentaid.alberta.ca/scholarships-and-awards/alexander-rutherford-scholarship/" TargetMode="External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holarshipscanada.com/" TargetMode="External"/><Relationship Id="rId2" Type="http://schemas.openxmlformats.org/officeDocument/2006/relationships/hyperlink" Target="https://yconic.com/" TargetMode="Externa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studentaid.alberta.ca/scholarships/" TargetMode="External"/><Relationship Id="rId4" Type="http://schemas.openxmlformats.org/officeDocument/2006/relationships/hyperlink" Target="https://scholartree.ca/" TargetMode="Externa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55E61-2654-6048-A8BE-A3A8183AC4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6272" y="342429"/>
            <a:ext cx="6323442" cy="1609588"/>
          </a:xfrm>
        </p:spPr>
        <p:txBody>
          <a:bodyPr>
            <a:normAutofit/>
          </a:bodyPr>
          <a:lstStyle/>
          <a:p>
            <a:r>
              <a:rPr lang="en-US" dirty="0"/>
              <a:t>Post-Secondary &amp; Scholarship Information </a:t>
            </a:r>
            <a:r>
              <a:rPr lang="en-US" b="0" dirty="0"/>
              <a:t>​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260C0-6793-E74F-AF6A-EC25D11BA815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Optional sidebar title/text/date</a:t>
            </a:r>
          </a:p>
        </p:txBody>
      </p:sp>
      <p:pic>
        <p:nvPicPr>
          <p:cNvPr id="3" name="Picture 2" descr="A logo of a baseball team&#10;&#10;Description automatically generated">
            <a:extLst>
              <a:ext uri="{FF2B5EF4-FFF2-40B4-BE49-F238E27FC236}">
                <a16:creationId xmlns:a16="http://schemas.microsoft.com/office/drawing/2014/main" id="{5FDE376E-3D2A-4C8D-B5DF-99EC34BBD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195" y="2036323"/>
            <a:ext cx="41783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90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708A309-282F-2B42-AEDD-6978939BEA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0230" y="1161143"/>
            <a:ext cx="5521141" cy="2162628"/>
          </a:xfrm>
        </p:spPr>
        <p:txBody>
          <a:bodyPr>
            <a:normAutofit fontScale="85000" lnSpcReduction="10000"/>
          </a:bodyPr>
          <a:lstStyle/>
          <a:p>
            <a:pPr lvl="0" fontAlgn="base"/>
            <a:r>
              <a:rPr lang="en-US" dirty="0"/>
              <a:t>Introductions​</a:t>
            </a:r>
          </a:p>
          <a:p>
            <a:pPr lvl="0" fontAlgn="base"/>
            <a:r>
              <a:rPr lang="en-US" dirty="0"/>
              <a:t>Choosing a Program​</a:t>
            </a:r>
          </a:p>
          <a:p>
            <a:pPr lvl="0" fontAlgn="base"/>
            <a:r>
              <a:rPr lang="en-US" dirty="0"/>
              <a:t>Application ​</a:t>
            </a:r>
          </a:p>
          <a:p>
            <a:pPr lvl="0" fontAlgn="base"/>
            <a:r>
              <a:rPr lang="en-US" dirty="0"/>
              <a:t>Admission​</a:t>
            </a:r>
          </a:p>
          <a:p>
            <a:pPr lvl="0" fontAlgn="base"/>
            <a:r>
              <a:rPr lang="en-US" dirty="0"/>
              <a:t>Financing-Scholarships and Awards​</a:t>
            </a:r>
          </a:p>
          <a:p>
            <a:endParaRPr lang="en-US" sz="11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E42057-4EFE-77F2-F646-6E54FD25A201}"/>
              </a:ext>
            </a:extLst>
          </p:cNvPr>
          <p:cNvSpPr txBox="1"/>
          <p:nvPr/>
        </p:nvSpPr>
        <p:spPr>
          <a:xfrm>
            <a:off x="4572000" y="188067"/>
            <a:ext cx="2620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Agenda</a:t>
            </a:r>
            <a:r>
              <a:rPr lang="en-US" dirty="0"/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3274652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708A309-282F-2B42-AEDD-6978939BEA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83150" y="914708"/>
            <a:ext cx="5220511" cy="3164423"/>
          </a:xfrm>
        </p:spPr>
        <p:txBody>
          <a:bodyPr>
            <a:normAutofit fontScale="55000" lnSpcReduction="20000"/>
          </a:bodyPr>
          <a:lstStyle/>
          <a:p>
            <a:pPr lvl="0" algn="l" fontAlgn="base"/>
            <a:r>
              <a:rPr lang="en-US" b="1" dirty="0"/>
              <a:t>Kelly Pretty </a:t>
            </a:r>
            <a:r>
              <a:rPr lang="en-US" dirty="0"/>
              <a:t>- kapretty@cbe.ab.ca​</a:t>
            </a:r>
          </a:p>
          <a:p>
            <a:pPr algn="l" fontAlgn="base"/>
            <a:r>
              <a:rPr lang="en-US" dirty="0"/>
              <a:t>Guidance (Blue Community)​</a:t>
            </a:r>
          </a:p>
          <a:p>
            <a:pPr algn="l" fontAlgn="base"/>
            <a:endParaRPr lang="en-US" dirty="0"/>
          </a:p>
          <a:p>
            <a:pPr lvl="0" algn="l" fontAlgn="base"/>
            <a:r>
              <a:rPr lang="en-US" b="1" dirty="0"/>
              <a:t>Steph Sellar- </a:t>
            </a:r>
            <a:r>
              <a:rPr lang="en-US" dirty="0"/>
              <a:t>smsellar@cbe.ab.ca​</a:t>
            </a:r>
          </a:p>
          <a:p>
            <a:pPr algn="l" fontAlgn="base"/>
            <a:r>
              <a:rPr lang="en-US" dirty="0"/>
              <a:t>Guidance (Red Community)​</a:t>
            </a:r>
          </a:p>
          <a:p>
            <a:pPr algn="l" fontAlgn="base"/>
            <a:endParaRPr lang="en-US" dirty="0"/>
          </a:p>
          <a:p>
            <a:pPr lvl="0" algn="l" fontAlgn="base"/>
            <a:r>
              <a:rPr lang="en-US" b="1" dirty="0"/>
              <a:t>Aly Lefebvre- </a:t>
            </a:r>
            <a:r>
              <a:rPr lang="en-US" dirty="0"/>
              <a:t>allefebvre@cbe.ab.ca​</a:t>
            </a:r>
          </a:p>
          <a:p>
            <a:pPr algn="l" fontAlgn="base"/>
            <a:r>
              <a:rPr lang="en-US" dirty="0"/>
              <a:t>Guidance (Orange Community)​</a:t>
            </a:r>
          </a:p>
          <a:p>
            <a:pPr algn="l" fontAlgn="base"/>
            <a:endParaRPr lang="en-US" dirty="0"/>
          </a:p>
          <a:p>
            <a:pPr lvl="0" algn="l" fontAlgn="base"/>
            <a:r>
              <a:rPr lang="en-US" b="1" dirty="0"/>
              <a:t>Aliece Bonnell- </a:t>
            </a:r>
            <a:r>
              <a:rPr lang="en-US" dirty="0"/>
              <a:t>​</a:t>
            </a:r>
            <a:r>
              <a:rPr lang="pt-BR" dirty="0"/>
              <a:t>arbonnell@cbe.ab.ca</a:t>
            </a:r>
            <a:endParaRPr lang="en-US" dirty="0"/>
          </a:p>
          <a:p>
            <a:pPr algn="l" fontAlgn="base"/>
            <a:r>
              <a:rPr lang="en-US" dirty="0"/>
              <a:t>Resource Learning Leader​</a:t>
            </a:r>
          </a:p>
          <a:p>
            <a:endParaRPr lang="en-US" sz="11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03AB0A-1DBF-3E17-97E5-865547D18C52}"/>
              </a:ext>
            </a:extLst>
          </p:cNvPr>
          <p:cNvSpPr txBox="1"/>
          <p:nvPr/>
        </p:nvSpPr>
        <p:spPr>
          <a:xfrm>
            <a:off x="2127115" y="103762"/>
            <a:ext cx="6776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Success Centre Contact Information </a:t>
            </a:r>
            <a:r>
              <a:rPr lang="en-US" dirty="0"/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398585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E5CDD-2483-C342-AB5E-61AD44D63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Post-Secondary Application Checklist​</a:t>
            </a: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6748AA4A-93A9-90A3-9822-0840368F2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719" y="976428"/>
            <a:ext cx="6741071" cy="388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057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E12BF66-8878-D944-8BE3-33C232B87C4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Optional sidebar title/text/date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FF7D26-B10F-C6BB-D466-A1076A488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635" y="64666"/>
            <a:ext cx="3661152" cy="50189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CBD97E-B4D0-FC07-8A1A-F7E891AC7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3662" y="1726362"/>
            <a:ext cx="1606633" cy="169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039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FB9450-4674-07AF-9494-69D7D4E55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6025" y="0"/>
            <a:ext cx="3657788" cy="50548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6A9B29-165E-8B12-598F-A74957CEC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3662" y="1382652"/>
            <a:ext cx="1606633" cy="169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636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30457B7-273D-0045-B167-59FA95FD30A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Optional sidebar title/text/date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868B60-EA81-BC7D-3F1F-996632AC1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944" y="515674"/>
            <a:ext cx="7272928" cy="417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374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96A4D-B107-274B-8D42-2A0478BF0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TYPES OF PROGRAMS</a:t>
            </a:r>
            <a:r>
              <a:rPr lang="en-US" dirty="0"/>
              <a:t>​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98D7D2-F325-584F-996E-EF020F96F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3004" y="965973"/>
            <a:ext cx="6033278" cy="2257126"/>
          </a:xfrm>
        </p:spPr>
        <p:txBody>
          <a:bodyPr/>
          <a:lstStyle/>
          <a:p>
            <a:pPr lvl="0" fontAlgn="base"/>
            <a:r>
              <a:rPr lang="en-US" b="1" dirty="0"/>
              <a:t>Continuing Education</a:t>
            </a:r>
            <a:r>
              <a:rPr lang="en-US" dirty="0"/>
              <a:t>​</a:t>
            </a:r>
          </a:p>
          <a:p>
            <a:pPr lvl="0" fontAlgn="base"/>
            <a:r>
              <a:rPr lang="en-US" dirty="0"/>
              <a:t>Course lengths differ, typically no entrance requirements ​</a:t>
            </a:r>
          </a:p>
          <a:p>
            <a:pPr lvl="0" fontAlgn="base"/>
            <a:r>
              <a:rPr lang="en-US" dirty="0"/>
              <a:t>Not always for post-secondary credit but can be useful in building skills for future studies or employment​</a:t>
            </a:r>
          </a:p>
          <a:p>
            <a:pPr fontAlgn="base"/>
            <a:r>
              <a:rPr lang="en-US" dirty="0"/>
              <a:t>--&gt; Personal Fitness Trainer, Strategic Planning </a:t>
            </a:r>
            <a:r>
              <a:rPr lang="en-US" u="sng" dirty="0">
                <a:hlinkClick r:id="rId2"/>
              </a:rPr>
              <a:t>(MRU)</a:t>
            </a:r>
            <a:r>
              <a:rPr lang="en-US" dirty="0"/>
              <a:t>​</a:t>
            </a:r>
          </a:p>
          <a:p>
            <a:pPr fontAlgn="base"/>
            <a:r>
              <a:rPr lang="en-US" dirty="0"/>
              <a:t>--&gt; Event Technician, Graphic Design Certificate of Achievement </a:t>
            </a:r>
            <a:r>
              <a:rPr lang="en-US" u="sng" dirty="0">
                <a:hlinkClick r:id="rId3"/>
              </a:rPr>
              <a:t>(SAIT)</a:t>
            </a:r>
            <a:r>
              <a:rPr lang="en-US" dirty="0"/>
              <a:t>​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BC2682-AA1B-0EB0-EF38-C294590D04FF}"/>
              </a:ext>
            </a:extLst>
          </p:cNvPr>
          <p:cNvSpPr txBox="1"/>
          <p:nvPr/>
        </p:nvSpPr>
        <p:spPr>
          <a:xfrm>
            <a:off x="2120630" y="3450077"/>
            <a:ext cx="638995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/>
            <a:r>
              <a:rPr lang="en-US" b="1" dirty="0"/>
              <a:t>High School Upgrading </a:t>
            </a:r>
            <a:r>
              <a:rPr lang="en-US" dirty="0"/>
              <a:t>​</a:t>
            </a:r>
          </a:p>
          <a:p>
            <a:pPr fontAlgn="base"/>
            <a:r>
              <a:rPr lang="en-US" dirty="0"/>
              <a:t>               --&gt; </a:t>
            </a:r>
            <a:r>
              <a:rPr lang="en-US" u="sng" dirty="0">
                <a:hlinkClick r:id="rId4"/>
              </a:rPr>
              <a:t>Chinook Learning Services</a:t>
            </a:r>
            <a:r>
              <a:rPr lang="en-US" dirty="0"/>
              <a:t> (In Person) or </a:t>
            </a:r>
            <a:r>
              <a:rPr lang="en-US" u="sng" dirty="0">
                <a:hlinkClick r:id="rId5"/>
              </a:rPr>
              <a:t>CBe-Learn</a:t>
            </a:r>
            <a:r>
              <a:rPr lang="en-US" dirty="0"/>
              <a:t> (Online)​</a:t>
            </a:r>
          </a:p>
          <a:p>
            <a:pPr fontAlgn="base"/>
            <a:r>
              <a:rPr lang="en-US" dirty="0"/>
              <a:t>               --&gt; Free until turn 20 years old as of September 1st ​</a:t>
            </a:r>
          </a:p>
          <a:p>
            <a:pPr fontAlgn="base"/>
            <a:r>
              <a:rPr lang="en-US" dirty="0"/>
              <a:t>              --&gt; Post-Secondary Institution Specific, not always transferable 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695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6F2D8-9A82-774F-863F-9AC9905C9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Calgary Post-Secondary Institutions</a:t>
            </a:r>
            <a:r>
              <a:rPr lang="en-US" dirty="0"/>
              <a:t>​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084B73-1FF6-B14B-86EA-1005F6CD94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62321" y="1217131"/>
            <a:ext cx="1981663" cy="3599543"/>
          </a:xfrm>
        </p:spPr>
        <p:txBody>
          <a:bodyPr/>
          <a:lstStyle/>
          <a:p>
            <a:pPr fontAlgn="base"/>
            <a:r>
              <a:rPr lang="en-US" b="1" dirty="0">
                <a:solidFill>
                  <a:schemeClr val="tx1"/>
                </a:solidFill>
              </a:rPr>
              <a:t>Colleges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fontAlgn="base"/>
            <a:endParaRPr lang="en-US" sz="1400" dirty="0">
              <a:solidFill>
                <a:schemeClr val="tx1"/>
              </a:solidFill>
            </a:endParaRPr>
          </a:p>
          <a:p>
            <a:pPr fontAlgn="base"/>
            <a:r>
              <a:rPr lang="en-US" sz="1400" dirty="0">
                <a:solidFill>
                  <a:schemeClr val="tx1"/>
                </a:solidFill>
              </a:rPr>
              <a:t>Generally, offer 2-year diploma programs and certificates</a:t>
            </a:r>
            <a:r>
              <a:rPr lang="en-US" sz="1400" dirty="0"/>
              <a:t>​</a:t>
            </a:r>
          </a:p>
          <a:p>
            <a:pPr fontAlgn="base"/>
            <a:r>
              <a:rPr lang="en-US" sz="1600" dirty="0"/>
              <a:t>​</a:t>
            </a:r>
          </a:p>
          <a:p>
            <a:pPr lvl="0" fontAlgn="base"/>
            <a:r>
              <a:rPr lang="en-US" sz="1600" u="sng" dirty="0">
                <a:hlinkClick r:id="rId2"/>
              </a:rPr>
              <a:t>SAIT</a:t>
            </a:r>
            <a:r>
              <a:rPr lang="en-US" sz="1600" dirty="0"/>
              <a:t>​</a:t>
            </a:r>
          </a:p>
          <a:p>
            <a:pPr lvl="0" fontAlgn="base"/>
            <a:r>
              <a:rPr lang="en-US" sz="1600" u="sng" dirty="0">
                <a:hlinkClick r:id="rId3"/>
              </a:rPr>
              <a:t>Bow Valley College</a:t>
            </a:r>
            <a:r>
              <a:rPr lang="en-US" sz="1600" dirty="0"/>
              <a:t>​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823C96-7413-6E58-B585-2E019114ED9D}"/>
              </a:ext>
            </a:extLst>
          </p:cNvPr>
          <p:cNvSpPr txBox="1"/>
          <p:nvPr/>
        </p:nvSpPr>
        <p:spPr>
          <a:xfrm>
            <a:off x="4143984" y="1160834"/>
            <a:ext cx="2295728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 fontAlgn="base">
              <a:buNone/>
            </a:pPr>
            <a:r>
              <a:rPr lang="en-US" sz="1800" b="1" i="0" u="none" strike="noStrike" spc="0" dirty="0">
                <a:solidFill>
                  <a:schemeClr val="tx1"/>
                </a:solidFill>
                <a:effectLst/>
                <a:latin typeface="+mn-lt"/>
              </a:rPr>
              <a:t>Public Universities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​</a:t>
            </a:r>
          </a:p>
          <a:p>
            <a:pPr marL="0" marR="0" indent="0" algn="l" rtl="0" fontAlgn="base">
              <a:buNone/>
            </a:pP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​</a:t>
            </a:r>
          </a:p>
          <a:p>
            <a:pPr marL="0" marR="0" indent="0" algn="l" rtl="0" fontAlgn="base">
              <a:buNone/>
            </a:pPr>
            <a:r>
              <a:rPr lang="en-US" sz="1400" b="0" i="0" u="none" strike="noStrike" spc="0" dirty="0">
                <a:solidFill>
                  <a:schemeClr val="tx1"/>
                </a:solidFill>
                <a:effectLst/>
                <a:latin typeface="+mn-lt"/>
              </a:rPr>
              <a:t>Government subsidized tuition; more degree options; generally, require a higher competitive average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+mn-lt"/>
              </a:rPr>
              <a:t>​</a:t>
            </a:r>
          </a:p>
          <a:p>
            <a:pPr marL="0" marR="0" indent="0" algn="l" rtl="0" fontAlgn="base">
              <a:buNone/>
            </a:pPr>
            <a:r>
              <a:rPr lang="en-US" sz="1400" b="0" i="0" dirty="0">
                <a:solidFill>
                  <a:schemeClr val="tx1"/>
                </a:solidFill>
                <a:effectLst/>
                <a:latin typeface="+mn-lt"/>
              </a:rPr>
              <a:t>​</a:t>
            </a:r>
          </a:p>
          <a:p>
            <a:pPr marL="0" marR="0" lvl="0" indent="3762" algn="l" rtl="0" fontAlgn="base">
              <a:buFont typeface="Arial" panose="020B0604020202020204" pitchFamily="34" charset="0"/>
              <a:buChar char="•"/>
            </a:pPr>
            <a:r>
              <a:rPr lang="en-US" sz="1350" b="0" i="0" u="sng" strike="noStrike" spc="0" dirty="0">
                <a:solidFill>
                  <a:schemeClr val="tx1"/>
                </a:solidFill>
                <a:effectLst/>
                <a:latin typeface="+mn-lt"/>
                <a:hlinkClick r:id="rId4"/>
              </a:rPr>
              <a:t>University of Calgary</a:t>
            </a:r>
            <a:r>
              <a:rPr lang="en-US" sz="1350" b="0" i="0" dirty="0">
                <a:solidFill>
                  <a:schemeClr val="tx1"/>
                </a:solidFill>
                <a:effectLst/>
                <a:latin typeface="+mn-lt"/>
              </a:rPr>
              <a:t>​</a:t>
            </a:r>
          </a:p>
          <a:p>
            <a:pPr marL="0" marR="0" lvl="0" indent="3762" algn="l" rtl="0" fontAlgn="base">
              <a:buFont typeface="Arial" panose="020B0604020202020204" pitchFamily="34" charset="0"/>
              <a:buChar char="•"/>
            </a:pPr>
            <a:r>
              <a:rPr lang="en-US" sz="1350" b="0" i="0" u="sng" strike="noStrike" spc="0" dirty="0">
                <a:solidFill>
                  <a:schemeClr val="tx1"/>
                </a:solidFill>
                <a:effectLst/>
                <a:latin typeface="+mn-lt"/>
                <a:hlinkClick r:id="rId5"/>
              </a:rPr>
              <a:t>Mount Royal University</a:t>
            </a:r>
            <a:r>
              <a:rPr lang="en-US" sz="1350" b="0" i="0" dirty="0">
                <a:solidFill>
                  <a:schemeClr val="tx1"/>
                </a:solidFill>
                <a:effectLst/>
                <a:latin typeface="+mn-lt"/>
              </a:rPr>
              <a:t>​</a:t>
            </a:r>
          </a:p>
          <a:p>
            <a:pPr marL="0" marR="0" lvl="0" indent="3762" algn="l" rtl="0" fontAlgn="base">
              <a:buFont typeface="Arial" panose="020B0604020202020204" pitchFamily="34" charset="0"/>
              <a:buChar char="•"/>
            </a:pPr>
            <a:r>
              <a:rPr lang="en-US" sz="1350" b="0" i="0" u="sng" strike="noStrike" spc="0" dirty="0">
                <a:solidFill>
                  <a:schemeClr val="tx1"/>
                </a:solidFill>
                <a:effectLst/>
                <a:latin typeface="+mn-lt"/>
                <a:hlinkClick r:id="rId6"/>
              </a:rPr>
              <a:t>Alberta University of the Arts</a:t>
            </a:r>
            <a:r>
              <a:rPr lang="en-US" sz="1350" b="0" i="0" dirty="0">
                <a:solidFill>
                  <a:schemeClr val="tx1"/>
                </a:solidFill>
                <a:effectLst/>
                <a:latin typeface="+mn-lt"/>
              </a:rPr>
              <a:t>​</a:t>
            </a:r>
            <a:endParaRPr lang="en-US" sz="922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10D1EC-A45C-5260-0DBA-0D4C91B7EA5F}"/>
              </a:ext>
            </a:extLst>
          </p:cNvPr>
          <p:cNvSpPr txBox="1"/>
          <p:nvPr/>
        </p:nvSpPr>
        <p:spPr>
          <a:xfrm>
            <a:off x="6627780" y="1160834"/>
            <a:ext cx="2399488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 fontAlgn="base">
              <a:buNone/>
            </a:pPr>
            <a:r>
              <a:rPr lang="en-US" sz="1800" b="1" i="0" u="none" strike="noStrike" spc="0" dirty="0">
                <a:solidFill>
                  <a:schemeClr val="tx1"/>
                </a:solidFill>
                <a:effectLst/>
                <a:latin typeface="+mn-lt"/>
              </a:rPr>
              <a:t>Private Universities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​</a:t>
            </a:r>
          </a:p>
          <a:p>
            <a:pPr marL="0" marR="0" indent="0" algn="l" rtl="0" fontAlgn="base">
              <a:buNone/>
            </a:pPr>
            <a:r>
              <a:rPr lang="en-US" sz="1350" b="0" i="0" dirty="0">
                <a:solidFill>
                  <a:schemeClr val="tx1"/>
                </a:solidFill>
                <a:effectLst/>
                <a:latin typeface="+mn-lt"/>
              </a:rPr>
              <a:t>​</a:t>
            </a:r>
          </a:p>
          <a:p>
            <a:pPr marL="0" marR="0" indent="0" algn="l" rtl="0" fontAlgn="base">
              <a:buNone/>
            </a:pPr>
            <a:r>
              <a:rPr lang="en-US" sz="1350" b="0" i="0" u="none" strike="noStrike" spc="0" dirty="0">
                <a:solidFill>
                  <a:schemeClr val="tx1"/>
                </a:solidFill>
                <a:effectLst/>
                <a:latin typeface="+mn-lt"/>
              </a:rPr>
              <a:t>Higher tuition fees; smaller class sizes; fewer degree options; generally lower competitive average</a:t>
            </a:r>
            <a:r>
              <a:rPr lang="en-US" sz="1350" b="0" i="0" dirty="0">
                <a:solidFill>
                  <a:schemeClr val="tx1"/>
                </a:solidFill>
                <a:effectLst/>
                <a:latin typeface="+mn-lt"/>
              </a:rPr>
              <a:t>​</a:t>
            </a:r>
          </a:p>
          <a:p>
            <a:pPr marL="0" marR="0" indent="0" algn="l" rtl="0" fontAlgn="base">
              <a:buNone/>
            </a:pPr>
            <a:r>
              <a:rPr lang="en-US" sz="1350" b="0" i="0" dirty="0">
                <a:solidFill>
                  <a:schemeClr val="tx1"/>
                </a:solidFill>
                <a:effectLst/>
                <a:latin typeface="+mn-lt"/>
              </a:rPr>
              <a:t>​</a:t>
            </a:r>
          </a:p>
          <a:p>
            <a:pPr marL="0" marR="0" indent="0" algn="l" rtl="0" fontAlgn="base">
              <a:buNone/>
            </a:pPr>
            <a:r>
              <a:rPr lang="en-US" sz="1350" b="0" i="0" dirty="0">
                <a:solidFill>
                  <a:schemeClr val="tx1"/>
                </a:solidFill>
                <a:effectLst/>
                <a:latin typeface="+mn-lt"/>
              </a:rPr>
              <a:t>​</a:t>
            </a:r>
          </a:p>
          <a:p>
            <a:pPr marL="0" marR="0" lvl="0" indent="3762" algn="l" rtl="0" fontAlgn="base">
              <a:buFont typeface="Arial" panose="020B0604020202020204" pitchFamily="34" charset="0"/>
              <a:buChar char="•"/>
            </a:pPr>
            <a:r>
              <a:rPr lang="en-US" sz="1350" b="0" i="0" u="sng" strike="noStrike" spc="0" dirty="0">
                <a:solidFill>
                  <a:schemeClr val="tx1"/>
                </a:solidFill>
                <a:effectLst/>
                <a:latin typeface="+mn-lt"/>
                <a:hlinkClick r:id="rId7"/>
              </a:rPr>
              <a:t>Ambrose University</a:t>
            </a:r>
            <a:r>
              <a:rPr lang="en-US" sz="1350" b="0" i="0" dirty="0">
                <a:solidFill>
                  <a:schemeClr val="tx1"/>
                </a:solidFill>
                <a:effectLst/>
                <a:latin typeface="+mn-lt"/>
              </a:rPr>
              <a:t>​</a:t>
            </a:r>
          </a:p>
          <a:p>
            <a:pPr marL="0" marR="0" lvl="0" indent="3762" algn="l" rtl="0" fontAlgn="base">
              <a:buFont typeface="Arial" panose="020B0604020202020204" pitchFamily="34" charset="0"/>
              <a:buChar char="•"/>
            </a:pPr>
            <a:r>
              <a:rPr lang="en-US" sz="1350" b="0" i="0" u="sng" strike="noStrike" spc="0" dirty="0">
                <a:solidFill>
                  <a:schemeClr val="tx1"/>
                </a:solidFill>
                <a:effectLst/>
                <a:latin typeface="+mn-lt"/>
                <a:hlinkClick r:id="rId8"/>
              </a:rPr>
              <a:t>St. Mary's University</a:t>
            </a:r>
            <a:r>
              <a:rPr lang="en-US" sz="1350" b="0" i="0" dirty="0">
                <a:solidFill>
                  <a:schemeClr val="tx1"/>
                </a:solidFill>
                <a:effectLst/>
                <a:latin typeface="+mn-lt"/>
              </a:rPr>
              <a:t>​</a:t>
            </a:r>
            <a:endParaRPr lang="en-US" sz="922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480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DCB532-2825-BA47-B34E-9BCC8A2C7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/>
              <a:t>CHOOSING A PROGRAM</a:t>
            </a:r>
            <a:r>
              <a:rPr lang="en-US" dirty="0"/>
              <a:t>​</a:t>
            </a:r>
            <a:endParaRPr lang="en-US" b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F98F10-B1AE-6E4B-9EA6-C39FB55D49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b="1" dirty="0">
                <a:solidFill>
                  <a:schemeClr val="tx1"/>
                </a:solidFill>
              </a:rPr>
              <a:t>This usually happens in one of 2 ways: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fontAlgn="base"/>
            <a:r>
              <a:rPr lang="en-US" dirty="0">
                <a:solidFill>
                  <a:schemeClr val="tx1"/>
                </a:solidFill>
              </a:rPr>
              <a:t>     A) A student has a particular career or occupation        </a:t>
            </a:r>
          </a:p>
          <a:p>
            <a:pPr fontAlgn="base"/>
            <a:r>
              <a:rPr lang="en-US" dirty="0">
                <a:solidFill>
                  <a:schemeClr val="tx1"/>
                </a:solidFill>
              </a:rPr>
              <a:t>         in mind and finds a program to help meet that goal​</a:t>
            </a:r>
          </a:p>
          <a:p>
            <a:pPr fontAlgn="base"/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fontAlgn="base"/>
            <a:r>
              <a:rPr lang="en-US" dirty="0">
                <a:solidFill>
                  <a:schemeClr val="tx1"/>
                </a:solidFill>
              </a:rPr>
              <a:t>    B) A student knows the general area of study but may not  </a:t>
            </a:r>
          </a:p>
          <a:p>
            <a:pPr fontAlgn="base"/>
            <a:r>
              <a:rPr lang="en-US" dirty="0">
                <a:solidFill>
                  <a:schemeClr val="tx1"/>
                </a:solidFill>
              </a:rPr>
              <a:t>        be certain of career​</a:t>
            </a:r>
          </a:p>
          <a:p>
            <a:pPr fontAlgn="base"/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fontAlgn="base"/>
            <a:r>
              <a:rPr lang="en-US" b="1" dirty="0">
                <a:solidFill>
                  <a:schemeClr val="tx1"/>
                </a:solidFill>
              </a:rPr>
              <a:t>BUT WHAT IF YOU ARE NOT SURE WHAT TO DO OR TO STUDY?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573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CF47C-C836-2E4E-9E5F-440F04D7A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 Program​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EBA0BF-A8DA-BF47-A147-F0BD455DDF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en-US" b="1" dirty="0">
                <a:solidFill>
                  <a:schemeClr val="tx1"/>
                </a:solidFill>
              </a:rPr>
              <a:t>Explore Interests and Abilities 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fontAlgn="base"/>
            <a:r>
              <a:rPr lang="en-US" b="1" dirty="0">
                <a:solidFill>
                  <a:schemeClr val="tx1"/>
                </a:solidFill>
              </a:rPr>
              <a:t>--&gt; </a:t>
            </a:r>
            <a:r>
              <a:rPr lang="en-US" b="1" dirty="0" err="1">
                <a:solidFill>
                  <a:schemeClr val="tx1"/>
                </a:solidFill>
              </a:rPr>
              <a:t>MyBluePrint</a:t>
            </a:r>
            <a:r>
              <a:rPr lang="en-US" b="1" dirty="0">
                <a:solidFill>
                  <a:schemeClr val="tx1"/>
                </a:solidFill>
              </a:rPr>
              <a:t> (</a:t>
            </a:r>
            <a:r>
              <a:rPr lang="en-US" b="1" u="sng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https://www.myblueprint.ca/cbe</a:t>
            </a:r>
            <a:r>
              <a:rPr lang="en-US" b="1" dirty="0">
                <a:solidFill>
                  <a:schemeClr val="tx1"/>
                </a:solidFill>
              </a:rPr>
              <a:t>)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Use CBE username and password to login   </a:t>
            </a:r>
            <a:r>
              <a:rPr lang="en-US" b="1" dirty="0">
                <a:solidFill>
                  <a:schemeClr val="tx1"/>
                </a:solidFill>
              </a:rPr>
              <a:t> 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Complete Who am I surveys on learning styles, personality, interests, knowledge, and motivation</a:t>
            </a:r>
            <a:r>
              <a:rPr lang="en-US" b="1" dirty="0">
                <a:solidFill>
                  <a:schemeClr val="tx1"/>
                </a:solidFill>
              </a:rPr>
              <a:t>     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Afterwards, you can search occupational and post-secondary matches based on your survey results</a:t>
            </a:r>
          </a:p>
          <a:p>
            <a:pPr fontAlgn="base"/>
            <a:r>
              <a:rPr lang="en-US" b="1" dirty="0">
                <a:solidFill>
                  <a:schemeClr val="tx1"/>
                </a:solidFill>
              </a:rPr>
              <a:t>--&gt; </a:t>
            </a:r>
            <a:r>
              <a:rPr lang="en-US" b="1" u="sng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ALIS Career Insite 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Offer surveys and resources to support program and career planning </a:t>
            </a:r>
            <a:r>
              <a:rPr lang="en-US" b="1" dirty="0">
                <a:solidFill>
                  <a:schemeClr val="tx1"/>
                </a:solidFill>
              </a:rPr>
              <a:t>    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A59D4534-508D-525B-19E2-41AEE3232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8691" y="719390"/>
            <a:ext cx="2077748" cy="729118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FCCEC35B-54E9-B863-0B77-60857DA208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8840" y="4279713"/>
            <a:ext cx="2435278" cy="67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85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B15D21-ED27-5949-85EF-6BB81FF3D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 Program​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85EE0B-1862-DB4C-905E-C976CE98CD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en-US" dirty="0">
                <a:solidFill>
                  <a:schemeClr val="tx1"/>
                </a:solidFill>
              </a:rPr>
              <a:t>University of Calgary​</a:t>
            </a:r>
          </a:p>
          <a:p>
            <a:pPr fontAlgn="base"/>
            <a:r>
              <a:rPr lang="en-US" dirty="0">
                <a:solidFill>
                  <a:schemeClr val="tx1"/>
                </a:solidFill>
              </a:rPr>
              <a:t>    --&gt; </a:t>
            </a:r>
            <a:r>
              <a:rPr lang="en-US" u="sng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Career Wheel </a:t>
            </a:r>
            <a:r>
              <a:rPr lang="en-US" u="sng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Exploration Tool</a:t>
            </a:r>
            <a:r>
              <a:rPr lang="en-US" dirty="0">
                <a:solidFill>
                  <a:schemeClr val="accent1"/>
                </a:solidFill>
              </a:rPr>
              <a:t>​</a:t>
            </a:r>
          </a:p>
          <a:p>
            <a:pPr lvl="0" fontAlgn="base"/>
            <a:endParaRPr lang="en-US" dirty="0">
              <a:solidFill>
                <a:schemeClr val="tx1"/>
              </a:solidFill>
            </a:endParaRPr>
          </a:p>
          <a:p>
            <a:pPr lvl="0" fontAlgn="base"/>
            <a:endParaRPr lang="en-US" dirty="0">
              <a:solidFill>
                <a:schemeClr val="tx1"/>
              </a:solidFill>
            </a:endParaRP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University of Lethbridge​</a:t>
            </a:r>
          </a:p>
          <a:p>
            <a:pPr fontAlgn="base"/>
            <a:r>
              <a:rPr lang="en-US" dirty="0"/>
              <a:t>      --&gt; </a:t>
            </a:r>
            <a:r>
              <a:rPr lang="en-US" u="sng" dirty="0">
                <a:hlinkClick r:id="rId3"/>
              </a:rPr>
              <a:t>What can I do with my major?</a:t>
            </a:r>
            <a:r>
              <a:rPr lang="en-US" dirty="0"/>
              <a:t>​</a:t>
            </a:r>
          </a:p>
          <a:p>
            <a:endParaRPr lang="en-US" dirty="0"/>
          </a:p>
        </p:txBody>
      </p:sp>
      <p:pic>
        <p:nvPicPr>
          <p:cNvPr id="2" name="Picture 1" descr="A diagram of a career development&#10;&#10;Description automatically generated">
            <a:extLst>
              <a:ext uri="{FF2B5EF4-FFF2-40B4-BE49-F238E27FC236}">
                <a16:creationId xmlns:a16="http://schemas.microsoft.com/office/drawing/2014/main" id="{3B7CE98A-375D-593E-8992-4F3087B9EB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0306" y="681419"/>
            <a:ext cx="2806921" cy="254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369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9CF49-200C-8A47-8DC6-C473A6B46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 Program​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C27CDF-98C0-D24E-83D5-241A791E19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0686" y="991912"/>
            <a:ext cx="6289902" cy="436549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Attend Open Houses​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811B11-8A4B-F256-A441-E343FA61FA62}"/>
              </a:ext>
            </a:extLst>
          </p:cNvPr>
          <p:cNvSpPr txBox="1"/>
          <p:nvPr/>
        </p:nvSpPr>
        <p:spPr>
          <a:xfrm>
            <a:off x="2133601" y="1519253"/>
            <a:ext cx="2166026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AU Arts</a:t>
            </a:r>
          </a:p>
          <a:p>
            <a:r>
              <a:rPr lang="en-US" dirty="0"/>
              <a:t>(October 24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endParaRPr lang="en-US" b="1" dirty="0"/>
          </a:p>
          <a:p>
            <a:r>
              <a:rPr lang="en-US" b="1" dirty="0"/>
              <a:t>Ambrose University</a:t>
            </a:r>
          </a:p>
          <a:p>
            <a:r>
              <a:rPr lang="en-US" b="1" dirty="0"/>
              <a:t>(</a:t>
            </a:r>
            <a:r>
              <a:rPr lang="en-US" dirty="0"/>
              <a:t>October 24</a:t>
            </a:r>
            <a:r>
              <a:rPr lang="en-US" baseline="30000" dirty="0"/>
              <a:t>th)</a:t>
            </a:r>
          </a:p>
          <a:p>
            <a:endParaRPr lang="en-US" baseline="30000" dirty="0"/>
          </a:p>
          <a:p>
            <a:r>
              <a:rPr lang="en-US" b="1" dirty="0"/>
              <a:t>University of Alberta</a:t>
            </a:r>
          </a:p>
          <a:p>
            <a:r>
              <a:rPr lang="en-US" dirty="0"/>
              <a:t>(October 17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b="1" dirty="0"/>
              <a:t>Bow Valley College</a:t>
            </a:r>
          </a:p>
          <a:p>
            <a:r>
              <a:rPr lang="en-US" dirty="0"/>
              <a:t>(October 3</a:t>
            </a:r>
            <a:r>
              <a:rPr lang="en-US" baseline="30000" dirty="0"/>
              <a:t>rd</a:t>
            </a:r>
            <a:r>
              <a:rPr lang="en-US" dirty="0"/>
              <a:t>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5FF175-B262-0D09-A0C0-4D1D4A3E687F}"/>
              </a:ext>
            </a:extLst>
          </p:cNvPr>
          <p:cNvSpPr txBox="1"/>
          <p:nvPr/>
        </p:nvSpPr>
        <p:spPr>
          <a:xfrm>
            <a:off x="4299627" y="1519254"/>
            <a:ext cx="2341122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University of Calgary</a:t>
            </a:r>
          </a:p>
          <a:p>
            <a:r>
              <a:rPr lang="en-US" dirty="0"/>
              <a:t>(October 24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b="1" dirty="0"/>
              <a:t>Mount Royal University</a:t>
            </a:r>
          </a:p>
          <a:p>
            <a:r>
              <a:rPr lang="en-US" dirty="0"/>
              <a:t>(October 17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b="1" dirty="0"/>
              <a:t>Old's College</a:t>
            </a:r>
          </a:p>
          <a:p>
            <a:r>
              <a:rPr lang="en-US" dirty="0"/>
              <a:t>(October 2</a:t>
            </a:r>
            <a:r>
              <a:rPr lang="en-US" baseline="30000" dirty="0"/>
              <a:t>nd</a:t>
            </a:r>
            <a:r>
              <a:rPr lang="en-US" dirty="0"/>
              <a:t> &amp; 3</a:t>
            </a:r>
            <a:r>
              <a:rPr lang="en-US" baseline="30000" dirty="0"/>
              <a:t>rd)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7C93B4-1833-581B-FE9E-0035F07FCA8C}"/>
              </a:ext>
            </a:extLst>
          </p:cNvPr>
          <p:cNvSpPr txBox="1"/>
          <p:nvPr/>
        </p:nvSpPr>
        <p:spPr>
          <a:xfrm>
            <a:off x="6640749" y="1519253"/>
            <a:ext cx="23411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SAIT</a:t>
            </a:r>
          </a:p>
          <a:p>
            <a:r>
              <a:rPr lang="en-US" dirty="0"/>
              <a:t>(October 23</a:t>
            </a:r>
            <a:r>
              <a:rPr lang="en-US" baseline="30000" dirty="0"/>
              <a:t>rd</a:t>
            </a:r>
            <a:r>
              <a:rPr lang="en-US" dirty="0"/>
              <a:t> &amp; 24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b="1" dirty="0"/>
              <a:t>St. Mary's University</a:t>
            </a:r>
          </a:p>
          <a:p>
            <a:r>
              <a:rPr lang="en-US" dirty="0"/>
              <a:t>(November 7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b="1" dirty="0"/>
              <a:t>University of Lethbridge</a:t>
            </a:r>
          </a:p>
          <a:p>
            <a:r>
              <a:rPr lang="en-US" dirty="0"/>
              <a:t>(October 24</a:t>
            </a:r>
            <a:r>
              <a:rPr lang="en-US" baseline="30000" dirty="0"/>
              <a:t>th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54226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069243-ACF8-C14C-B234-4C93FBD84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Choosing a Program</a:t>
            </a:r>
            <a:r>
              <a:rPr lang="en-US" dirty="0"/>
              <a:t>​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90EDFF-4E39-1145-A344-D4C660D1C1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en-US" b="1" dirty="0">
                <a:solidFill>
                  <a:schemeClr val="tx1"/>
                </a:solidFill>
              </a:rPr>
              <a:t>Attend Post-Secondary Fairs at Thirsk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fontAlgn="base"/>
            <a:r>
              <a:rPr lang="en-US" dirty="0">
                <a:solidFill>
                  <a:schemeClr val="tx1"/>
                </a:solidFill>
              </a:rPr>
              <a:t>--&gt;</a:t>
            </a:r>
            <a:r>
              <a:rPr lang="en-US" b="1" dirty="0">
                <a:solidFill>
                  <a:schemeClr val="tx1"/>
                </a:solidFill>
              </a:rPr>
              <a:t> Out of Province (OOP) Post-Secondary Fair 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Tuesday, October 20</a:t>
            </a:r>
            <a:r>
              <a:rPr lang="en-US" baseline="30000" dirty="0">
                <a:solidFill>
                  <a:schemeClr val="tx1"/>
                </a:solidFill>
              </a:rPr>
              <a:t>th</a:t>
            </a:r>
            <a:r>
              <a:rPr lang="en-US" dirty="0">
                <a:solidFill>
                  <a:schemeClr val="tx1"/>
                </a:solidFill>
              </a:rPr>
              <a:t> from 1pm – 2:30 PM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40-50 Out of Province Post-Secondary Student Recruitment Advisors​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fontAlgn="base"/>
            <a:r>
              <a:rPr lang="en-US" b="1" dirty="0">
                <a:solidFill>
                  <a:schemeClr val="tx1"/>
                </a:solidFill>
              </a:rPr>
              <a:t>--&gt; Alberta-Based Post-Secondary Fair (ELAA)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Friday, October 30</a:t>
            </a:r>
            <a:r>
              <a:rPr lang="en-US" baseline="30000" dirty="0">
                <a:solidFill>
                  <a:schemeClr val="tx1"/>
                </a:solidFill>
              </a:rPr>
              <a:t>th</a:t>
            </a:r>
            <a:r>
              <a:rPr lang="en-US" dirty="0">
                <a:solidFill>
                  <a:schemeClr val="tx1"/>
                </a:solidFill>
              </a:rPr>
              <a:t> from 8:30 AM-10:30 AM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20-30 Alberta-Based Post-Secondary Student Recruitment Advisors​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086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E64BF-331E-EA40-1ED3-4E91DA3E0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a Program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4EEA9-EF99-D3FD-3925-61849BB0E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6380" y="985427"/>
            <a:ext cx="6423960" cy="3826522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Attend Post-Secondary Booths and Presentations @ RTHS</a:t>
            </a:r>
          </a:p>
          <a:p>
            <a:r>
              <a:rPr lang="en-US" sz="1200" b="1" dirty="0">
                <a:solidFill>
                  <a:schemeClr val="tx1"/>
                </a:solidFill>
              </a:rPr>
              <a:t>University of Calgary- </a:t>
            </a:r>
            <a:r>
              <a:rPr lang="en-US" sz="1200" dirty="0">
                <a:solidFill>
                  <a:schemeClr val="tx1"/>
                </a:solidFill>
              </a:rPr>
              <a:t>September 9th; Presentation @ lunchtime in Theatre</a:t>
            </a:r>
          </a:p>
          <a:p>
            <a:pPr lvl="0" fontAlgn="base"/>
            <a:r>
              <a:rPr lang="en-US" sz="1200" b="1" dirty="0">
                <a:solidFill>
                  <a:schemeClr val="tx1"/>
                </a:solidFill>
              </a:rPr>
              <a:t>McMaster University: </a:t>
            </a:r>
            <a:r>
              <a:rPr lang="en-US" sz="1200" dirty="0">
                <a:solidFill>
                  <a:schemeClr val="tx1"/>
                </a:solidFill>
              </a:rPr>
              <a:t>September 14th Booth in the Space @ 2:45 PM​</a:t>
            </a:r>
          </a:p>
          <a:p>
            <a:pPr lvl="0" fontAlgn="base"/>
            <a:r>
              <a:rPr lang="en-US" sz="1200" b="1" dirty="0">
                <a:solidFill>
                  <a:schemeClr val="tx1"/>
                </a:solidFill>
              </a:rPr>
              <a:t>University of Victoria:</a:t>
            </a:r>
            <a:r>
              <a:rPr lang="en-US" sz="1200" dirty="0">
                <a:solidFill>
                  <a:schemeClr val="tx1"/>
                </a:solidFill>
              </a:rPr>
              <a:t> September 15th Booth in the Space @ 8 AM​</a:t>
            </a:r>
          </a:p>
          <a:p>
            <a:pPr lvl="0" fontAlgn="base"/>
            <a:r>
              <a:rPr lang="en-US" sz="1200" b="1" dirty="0">
                <a:solidFill>
                  <a:schemeClr val="tx1"/>
                </a:solidFill>
              </a:rPr>
              <a:t>Mount Royal University:</a:t>
            </a:r>
            <a:r>
              <a:rPr lang="en-US" sz="1200" dirty="0">
                <a:solidFill>
                  <a:schemeClr val="tx1"/>
                </a:solidFill>
              </a:rPr>
              <a:t> September 16th Presentation in Theatre @ lunchtime​</a:t>
            </a:r>
          </a:p>
          <a:p>
            <a:pPr lvl="0" fontAlgn="base"/>
            <a:r>
              <a:rPr lang="en-US" sz="1200" b="1" dirty="0">
                <a:solidFill>
                  <a:schemeClr val="tx1"/>
                </a:solidFill>
              </a:rPr>
              <a:t>St. Mary's University:</a:t>
            </a:r>
            <a:r>
              <a:rPr lang="en-US" sz="1200" dirty="0">
                <a:solidFill>
                  <a:schemeClr val="tx1"/>
                </a:solidFill>
              </a:rPr>
              <a:t> September 17th Booth in the Space @ 8 AM​</a:t>
            </a:r>
          </a:p>
          <a:p>
            <a:pPr lvl="0" fontAlgn="base"/>
            <a:r>
              <a:rPr lang="en-US" sz="1200" b="1" dirty="0">
                <a:solidFill>
                  <a:schemeClr val="tx1"/>
                </a:solidFill>
              </a:rPr>
              <a:t>SAIT: </a:t>
            </a:r>
            <a:r>
              <a:rPr lang="en-US" sz="1200" dirty="0">
                <a:solidFill>
                  <a:schemeClr val="tx1"/>
                </a:solidFill>
              </a:rPr>
              <a:t>September 17th Presentation in Room 212 @ lunch</a:t>
            </a:r>
          </a:p>
          <a:p>
            <a:pPr lvl="0" fontAlgn="base"/>
            <a:r>
              <a:rPr lang="en-US" sz="1200" b="1" dirty="0">
                <a:solidFill>
                  <a:schemeClr val="tx1"/>
                </a:solidFill>
              </a:rPr>
              <a:t>University of Arizona</a:t>
            </a:r>
            <a:r>
              <a:rPr lang="en-US" sz="1200" dirty="0">
                <a:solidFill>
                  <a:schemeClr val="tx1"/>
                </a:solidFill>
              </a:rPr>
              <a:t>: October 1st Booth in the Space @ 8 AM</a:t>
            </a:r>
          </a:p>
          <a:p>
            <a:pPr lvl="0" fontAlgn="base"/>
            <a:r>
              <a:rPr lang="en-US" sz="1200" b="1" dirty="0">
                <a:solidFill>
                  <a:schemeClr val="tx1"/>
                </a:solidFill>
              </a:rPr>
              <a:t>University of Calgary: </a:t>
            </a:r>
            <a:r>
              <a:rPr lang="en-US" sz="1200" dirty="0">
                <a:solidFill>
                  <a:schemeClr val="tx1"/>
                </a:solidFill>
              </a:rPr>
              <a:t>October 6</a:t>
            </a:r>
            <a:r>
              <a:rPr lang="en-US" sz="1200" baseline="30000" dirty="0">
                <a:solidFill>
                  <a:schemeClr val="tx1"/>
                </a:solidFill>
              </a:rPr>
              <a:t>th</a:t>
            </a:r>
            <a:r>
              <a:rPr lang="en-US" sz="1200" dirty="0">
                <a:solidFill>
                  <a:schemeClr val="tx1"/>
                </a:solidFill>
              </a:rPr>
              <a:t> Booth in the Space @ 8 AM</a:t>
            </a:r>
          </a:p>
          <a:p>
            <a:pPr lvl="0" fontAlgn="base"/>
            <a:r>
              <a:rPr lang="en-US" sz="1200" b="1" dirty="0">
                <a:solidFill>
                  <a:schemeClr val="tx1"/>
                </a:solidFill>
              </a:rPr>
              <a:t>University of Alberta: </a:t>
            </a:r>
            <a:r>
              <a:rPr lang="en-US" sz="1200" dirty="0">
                <a:solidFill>
                  <a:schemeClr val="tx1"/>
                </a:solidFill>
              </a:rPr>
              <a:t>October 6</a:t>
            </a:r>
            <a:r>
              <a:rPr lang="en-US" sz="1200" baseline="30000" dirty="0">
                <a:solidFill>
                  <a:schemeClr val="tx1"/>
                </a:solidFill>
              </a:rPr>
              <a:t>th</a:t>
            </a:r>
            <a:r>
              <a:rPr lang="en-US" sz="1200" dirty="0">
                <a:solidFill>
                  <a:schemeClr val="tx1"/>
                </a:solidFill>
              </a:rPr>
              <a:t> Booth in the Space @ 3 PM</a:t>
            </a:r>
          </a:p>
          <a:p>
            <a:pPr lvl="0" fontAlgn="base"/>
            <a:r>
              <a:rPr lang="en-US" sz="1200" b="1" dirty="0">
                <a:solidFill>
                  <a:schemeClr val="tx1"/>
                </a:solidFill>
              </a:rPr>
              <a:t>University of Toronto: </a:t>
            </a:r>
            <a:r>
              <a:rPr lang="en-US" sz="1200" dirty="0">
                <a:solidFill>
                  <a:schemeClr val="tx1"/>
                </a:solidFill>
              </a:rPr>
              <a:t>October 8</a:t>
            </a:r>
            <a:r>
              <a:rPr lang="en-US" sz="1200" baseline="30000" dirty="0">
                <a:solidFill>
                  <a:schemeClr val="tx1"/>
                </a:solidFill>
              </a:rPr>
              <a:t>th</a:t>
            </a:r>
            <a:r>
              <a:rPr lang="en-US" sz="1200" dirty="0">
                <a:solidFill>
                  <a:schemeClr val="tx1"/>
                </a:solidFill>
              </a:rPr>
              <a:t> Presentation @ lunch in Room 212</a:t>
            </a:r>
          </a:p>
          <a:p>
            <a:pPr lvl="0" fontAlgn="base"/>
            <a:r>
              <a:rPr lang="en-US" sz="1200" b="1" dirty="0">
                <a:solidFill>
                  <a:schemeClr val="tx1"/>
                </a:solidFill>
              </a:rPr>
              <a:t>Acadia University</a:t>
            </a:r>
            <a:r>
              <a:rPr lang="en-US" sz="1200" dirty="0">
                <a:solidFill>
                  <a:schemeClr val="tx1"/>
                </a:solidFill>
              </a:rPr>
              <a:t>: October 27</a:t>
            </a:r>
            <a:r>
              <a:rPr lang="en-US" sz="1200" baseline="30000" dirty="0">
                <a:solidFill>
                  <a:schemeClr val="tx1"/>
                </a:solidFill>
              </a:rPr>
              <a:t>th</a:t>
            </a:r>
            <a:r>
              <a:rPr lang="en-US" sz="1200" dirty="0">
                <a:solidFill>
                  <a:schemeClr val="tx1"/>
                </a:solidFill>
              </a:rPr>
              <a:t> Booth in the Space @ 8 AM</a:t>
            </a:r>
          </a:p>
          <a:p>
            <a:pPr lvl="0" fontAlgn="base"/>
            <a:r>
              <a:rPr lang="en-US" sz="1200" b="1" dirty="0">
                <a:solidFill>
                  <a:schemeClr val="tx1"/>
                </a:solidFill>
              </a:rPr>
              <a:t>University of Alberta (Augustana): </a:t>
            </a:r>
            <a:r>
              <a:rPr lang="en-US" sz="1200" dirty="0">
                <a:solidFill>
                  <a:schemeClr val="tx1"/>
                </a:solidFill>
              </a:rPr>
              <a:t>October 28</a:t>
            </a:r>
            <a:r>
              <a:rPr lang="en-US" sz="1200" baseline="30000" dirty="0">
                <a:solidFill>
                  <a:schemeClr val="tx1"/>
                </a:solidFill>
              </a:rPr>
              <a:t>th</a:t>
            </a:r>
            <a:r>
              <a:rPr lang="en-US" sz="1200" dirty="0">
                <a:solidFill>
                  <a:schemeClr val="tx1"/>
                </a:solidFill>
              </a:rPr>
              <a:t> Booth in the Space @ 8 AM</a:t>
            </a:r>
          </a:p>
          <a:p>
            <a:pPr lvl="0" fontAlgn="base"/>
            <a:r>
              <a:rPr lang="en-US" sz="1200" b="1" dirty="0">
                <a:solidFill>
                  <a:schemeClr val="tx1"/>
                </a:solidFill>
              </a:rPr>
              <a:t>St. Francis Xavier University:</a:t>
            </a:r>
            <a:r>
              <a:rPr lang="en-US" sz="1200" dirty="0">
                <a:solidFill>
                  <a:schemeClr val="tx1"/>
                </a:solidFill>
              </a:rPr>
              <a:t> October 28</a:t>
            </a:r>
            <a:r>
              <a:rPr lang="en-US" sz="1200" baseline="30000" dirty="0">
                <a:solidFill>
                  <a:schemeClr val="tx1"/>
                </a:solidFill>
              </a:rPr>
              <a:t>th</a:t>
            </a:r>
            <a:r>
              <a:rPr lang="en-US" sz="1200" dirty="0">
                <a:solidFill>
                  <a:schemeClr val="tx1"/>
                </a:solidFill>
              </a:rPr>
              <a:t> Booth in the Space @ 8 AM</a:t>
            </a:r>
          </a:p>
          <a:p>
            <a:pPr lvl="0" fontAlgn="base"/>
            <a:r>
              <a:rPr lang="en-US" sz="1200" b="1" dirty="0">
                <a:solidFill>
                  <a:schemeClr val="tx1"/>
                </a:solidFill>
              </a:rPr>
              <a:t>UBC</a:t>
            </a:r>
            <a:r>
              <a:rPr lang="en-US" sz="1200" dirty="0">
                <a:solidFill>
                  <a:schemeClr val="tx1"/>
                </a:solidFill>
              </a:rPr>
              <a:t>: November 4</a:t>
            </a:r>
            <a:r>
              <a:rPr lang="en-US" sz="1200" baseline="30000" dirty="0">
                <a:solidFill>
                  <a:schemeClr val="tx1"/>
                </a:solidFill>
              </a:rPr>
              <a:t>th</a:t>
            </a:r>
            <a:r>
              <a:rPr lang="en-US" sz="1200" dirty="0">
                <a:solidFill>
                  <a:schemeClr val="tx1"/>
                </a:solidFill>
              </a:rPr>
              <a:t> Presentation in the theatre @ lunchtime</a:t>
            </a:r>
          </a:p>
          <a:p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700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B31BB1-40E4-4A6D-903D-11DA44557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436" y="-1"/>
            <a:ext cx="4242761" cy="51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065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E740D-2E7A-F324-9BA8-2C46EA3A5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/>
              <a:t>COMPARINGPROGRAMS</a:t>
            </a:r>
            <a:r>
              <a:rPr lang="en-US" dirty="0"/>
              <a:t>​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6823B0-2004-F34B-5D52-8A35338572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 fontAlgn="base"/>
            <a:r>
              <a:rPr lang="en-US" dirty="0">
                <a:solidFill>
                  <a:schemeClr val="tx1"/>
                </a:solidFill>
              </a:rPr>
              <a:t>Home or away​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Cost​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Duration​</a:t>
            </a:r>
          </a:p>
          <a:p>
            <a:pPr lvl="0" fontAlgn="base"/>
            <a:r>
              <a:rPr lang="en-US" u="sng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Transferability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Outcomes (employability, etc.)​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Class size​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Facilities​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Extra-Curricular​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Student Satisfaction data​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Guaranteed residence​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564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64B39F-292E-BA41-90A5-98A71F7922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Ensure you have created accounts: </a:t>
            </a:r>
          </a:p>
          <a:p>
            <a:pPr fontAlgn="base"/>
            <a:r>
              <a:rPr lang="en-US" dirty="0"/>
              <a:t>1) </a:t>
            </a:r>
            <a:r>
              <a:rPr lang="en-US" u="sng" dirty="0" err="1">
                <a:hlinkClick r:id="rId2"/>
              </a:rPr>
              <a:t>MyPass</a:t>
            </a:r>
            <a:r>
              <a:rPr lang="en-US" dirty="0"/>
              <a:t>​</a:t>
            </a:r>
          </a:p>
          <a:p>
            <a:pPr lvl="0" fontAlgn="base"/>
            <a:endParaRPr lang="en-US" dirty="0"/>
          </a:p>
          <a:p>
            <a:pPr fontAlgn="base"/>
            <a:r>
              <a:rPr lang="en-US" dirty="0"/>
              <a:t>​</a:t>
            </a:r>
          </a:p>
          <a:p>
            <a:pPr fontAlgn="base"/>
            <a:endParaRPr lang="en-US" dirty="0"/>
          </a:p>
          <a:p>
            <a:pPr fontAlgn="base"/>
            <a:endParaRPr lang="en-US" dirty="0"/>
          </a:p>
          <a:p>
            <a:pPr fontAlgn="base"/>
            <a:r>
              <a:rPr lang="en-US" dirty="0"/>
              <a:t>2) </a:t>
            </a:r>
            <a:r>
              <a:rPr lang="en-US" dirty="0">
                <a:hlinkClick r:id="rId3"/>
              </a:rPr>
              <a:t>Alberta Account</a:t>
            </a:r>
            <a:endParaRPr lang="en-US" dirty="0"/>
          </a:p>
          <a:p>
            <a:pPr fontAlgn="base"/>
            <a:r>
              <a:rPr lang="en-US" dirty="0"/>
              <a:t>Will need Alberta Student Number</a:t>
            </a:r>
          </a:p>
          <a:p>
            <a:pPr fontAlgn="base"/>
            <a:r>
              <a:rPr lang="en-US" dirty="0"/>
              <a:t>​</a:t>
            </a:r>
          </a:p>
          <a:p>
            <a:pPr fontAlgn="base"/>
            <a:r>
              <a:rPr lang="en-US" dirty="0"/>
              <a:t>​</a:t>
            </a:r>
          </a:p>
          <a:p>
            <a:pPr fontAlgn="base"/>
            <a:r>
              <a:rPr lang="en-US" dirty="0"/>
              <a:t>       ​</a:t>
            </a:r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DB1862-2888-7A77-283A-B89D842B65F0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cap="all">
                <a:solidFill>
                  <a:srgbClr val="1F2C8F"/>
                </a:solidFill>
                <a:latin typeface="Arial Black"/>
              </a:rPr>
              <a:t>Preparing to apply</a:t>
            </a:r>
            <a:endParaRPr lang="en-US"/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7EDABDA-5135-C292-FA24-31DDD46BD1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747" y="1124857"/>
            <a:ext cx="2576590" cy="14496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3CD8F6-F176-5901-141B-2BDB91F596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0571" y="3328134"/>
            <a:ext cx="3222942" cy="159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956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BE151-3371-2ABB-9019-8D506D55C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Preparing to Apply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1698BA-3ACE-002D-E4AD-4593FAFC75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en-US" b="1" dirty="0">
                <a:solidFill>
                  <a:schemeClr val="tx1"/>
                </a:solidFill>
              </a:rPr>
              <a:t>Application Portals​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 </a:t>
            </a:r>
            <a:r>
              <a:rPr lang="en-US" u="sng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Apply Alberta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Education Planner (British Columbia)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Ontario Universities' Application Centre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fontAlgn="base"/>
            <a:r>
              <a:rPr lang="en-US" dirty="0">
                <a:solidFill>
                  <a:schemeClr val="tx1"/>
                </a:solidFill>
              </a:rPr>
              <a:t>--&gt; All other provinces, students apply directly to the post-secondary school on their website​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0170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EAE63-146A-9A5C-47DE-A4B222E21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Preparing to Apply</a:t>
            </a:r>
            <a:r>
              <a:rPr lang="en-US" dirty="0"/>
              <a:t>​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09432D-7C80-898D-401B-005C6CF35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0685" y="1277257"/>
            <a:ext cx="6612029" cy="3599543"/>
          </a:xfrm>
        </p:spPr>
        <p:txBody>
          <a:bodyPr>
            <a:normAutofit/>
          </a:bodyPr>
          <a:lstStyle/>
          <a:p>
            <a:pPr lvl="0" fontAlgn="base"/>
            <a:r>
              <a:rPr lang="en-US" b="1" dirty="0">
                <a:solidFill>
                  <a:schemeClr val="tx1"/>
                </a:solidFill>
              </a:rPr>
              <a:t> Have copies of Detailed Academic Reports, Report Cards (obtain from </a:t>
            </a:r>
            <a:r>
              <a:rPr lang="en-US" b="1" dirty="0" err="1">
                <a:solidFill>
                  <a:schemeClr val="tx1"/>
                </a:solidFill>
              </a:rPr>
              <a:t>MyPass</a:t>
            </a:r>
            <a:r>
              <a:rPr lang="en-US" b="1" dirty="0">
                <a:solidFill>
                  <a:schemeClr val="tx1"/>
                </a:solidFill>
              </a:rPr>
              <a:t>, PowerSchool) ​</a:t>
            </a:r>
          </a:p>
          <a:p>
            <a:pPr lvl="0" fontAlgn="base"/>
            <a:r>
              <a:rPr lang="en-US" b="1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US" b="1" dirty="0">
                <a:solidFill>
                  <a:schemeClr val="tx1"/>
                </a:solidFill>
              </a:rPr>
              <a:t>Ensure you are preparing for supplemental requirements:​</a:t>
            </a:r>
          </a:p>
          <a:p>
            <a:pPr fontAlgn="base"/>
            <a:r>
              <a:rPr lang="en-US" b="1" dirty="0">
                <a:solidFill>
                  <a:schemeClr val="tx1"/>
                </a:solidFill>
              </a:rPr>
              <a:t>     - </a:t>
            </a:r>
            <a:r>
              <a:rPr lang="en-US" b="1" u="sng" dirty="0" err="1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CASPer</a:t>
            </a:r>
            <a:r>
              <a:rPr lang="en-US" b="1" u="sng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Test</a:t>
            </a:r>
            <a:r>
              <a:rPr lang="en-US" b="1" dirty="0">
                <a:solidFill>
                  <a:schemeClr val="tx1"/>
                </a:solidFill>
              </a:rPr>
              <a:t> for some Nursing and    </a:t>
            </a:r>
          </a:p>
          <a:p>
            <a:pPr fontAlgn="base"/>
            <a:r>
              <a:rPr lang="en-US" b="1" dirty="0">
                <a:solidFill>
                  <a:schemeClr val="tx1"/>
                </a:solidFill>
              </a:rPr>
              <a:t>       Education Programs​</a:t>
            </a:r>
          </a:p>
          <a:p>
            <a:pPr fontAlgn="base"/>
            <a:r>
              <a:rPr lang="en-US" b="1" dirty="0">
                <a:solidFill>
                  <a:schemeClr val="tx1"/>
                </a:solidFill>
              </a:rPr>
              <a:t>     - </a:t>
            </a:r>
            <a:r>
              <a:rPr lang="en-US" b="1" u="sng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Personal Profile (UBC)</a:t>
            </a:r>
            <a:r>
              <a:rPr lang="en-US" b="1" dirty="0">
                <a:solidFill>
                  <a:schemeClr val="tx1"/>
                </a:solidFill>
              </a:rPr>
              <a:t>​</a:t>
            </a:r>
          </a:p>
          <a:p>
            <a:pPr fontAlgn="base"/>
            <a:r>
              <a:rPr lang="en-US" b="1" dirty="0">
                <a:solidFill>
                  <a:schemeClr val="tx1"/>
                </a:solidFill>
              </a:rPr>
              <a:t>     - Videos or interviews​</a:t>
            </a:r>
          </a:p>
          <a:p>
            <a:pPr lvl="0" fontAlgn="base"/>
            <a:r>
              <a:rPr lang="en-US" b="1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US" b="1" dirty="0">
                <a:solidFill>
                  <a:schemeClr val="tx1"/>
                </a:solidFill>
              </a:rPr>
              <a:t> BE AWARE OF DEADLINES!​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877B68-D0F0-35F3-E169-70C1FCD9E846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120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F1259-675D-15F7-D40F-15FA982EB6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1FC593-C596-4F5E-1DE2-1DA8D351F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878" y="453501"/>
            <a:ext cx="7081658" cy="424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713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957C7-756D-66E6-4A0E-41BE743B0E26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screenshot of a group of people&#10;&#10;Description automatically generated">
            <a:extLst>
              <a:ext uri="{FF2B5EF4-FFF2-40B4-BE49-F238E27FC236}">
                <a16:creationId xmlns:a16="http://schemas.microsoft.com/office/drawing/2014/main" id="{D2958372-BB50-3354-1FEB-D13B41A5F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056" y="1178133"/>
            <a:ext cx="6858000" cy="303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392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967A23-608C-5810-20AB-FA7D007AF6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screenshot of a application&#10;&#10;Description automatically generated">
            <a:extLst>
              <a:ext uri="{FF2B5EF4-FFF2-40B4-BE49-F238E27FC236}">
                <a16:creationId xmlns:a16="http://schemas.microsoft.com/office/drawing/2014/main" id="{0BBF3043-8D7F-3297-9F7B-4BF696D8B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710" y="546369"/>
            <a:ext cx="6235853" cy="386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514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A21E9-AFE4-1A8A-D1E4-DD1380F011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group of people walking in front of a building&#10;&#10;Description automatically generated">
            <a:extLst>
              <a:ext uri="{FF2B5EF4-FFF2-40B4-BE49-F238E27FC236}">
                <a16:creationId xmlns:a16="http://schemas.microsoft.com/office/drawing/2014/main" id="{A995AA79-79F9-D630-421E-2F5E8057D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637" y="479331"/>
            <a:ext cx="6858000" cy="384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539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 shot of a application&#10;&#10;Description automatically generated">
            <a:extLst>
              <a:ext uri="{FF2B5EF4-FFF2-40B4-BE49-F238E27FC236}">
                <a16:creationId xmlns:a16="http://schemas.microsoft.com/office/drawing/2014/main" id="{A81979EF-0A37-42EB-FF2B-1B60932F1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973" y="867981"/>
            <a:ext cx="6857999" cy="341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72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16E89-3DBC-2D2B-BF9B-A551C13AD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Applying​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5DE02-B93B-7979-A95E-E74941E4F6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en-US" dirty="0">
                <a:solidFill>
                  <a:schemeClr val="tx1"/>
                </a:solidFill>
              </a:rPr>
              <a:t>Applications generally open the </a:t>
            </a:r>
            <a:r>
              <a:rPr lang="en-US" b="1" dirty="0">
                <a:solidFill>
                  <a:schemeClr val="tx1"/>
                </a:solidFill>
              </a:rPr>
              <a:t>beginning of October.</a:t>
            </a:r>
            <a:r>
              <a:rPr lang="en-US" dirty="0">
                <a:solidFill>
                  <a:schemeClr val="tx1"/>
                </a:solidFill>
              </a:rPr>
              <a:t> 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Some have firm deadlines (March 1st for University of Calgary; January 15th for the University of British Columbia).​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Apply early (ex. Rolling admission policy for universities; first qualified first admit for college)​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Most post-secondary institutions allow students to </a:t>
            </a:r>
            <a:r>
              <a:rPr lang="en-US" b="1" dirty="0">
                <a:solidFill>
                  <a:schemeClr val="tx1"/>
                </a:solidFill>
              </a:rPr>
              <a:t>select 2 program choices.</a:t>
            </a:r>
            <a:r>
              <a:rPr lang="en-US" dirty="0">
                <a:solidFill>
                  <a:schemeClr val="tx1"/>
                </a:solidFill>
              </a:rPr>
              <a:t> 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4324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3C136-436D-F583-F0C0-9FF1CB2C7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Applying​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7743A7-16C9-F5CC-D185-80DE27B2CF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en-US" dirty="0">
                <a:solidFill>
                  <a:schemeClr val="tx1"/>
                </a:solidFill>
              </a:rPr>
              <a:t>Check your email to ensure that receipt of application is received​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Ensure you read the email verification closely and confirm next steps​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Apply for entrance awards and scholarships​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Apply for residence, if applicable​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Mid-February- send an interim transcript (outside of Alberta)​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If offered conditional acceptance: accept offer, pay tuition deposit, and register for classes​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If attending university outside of Alberta, order final transcript to be sent via </a:t>
            </a:r>
            <a:r>
              <a:rPr lang="en-US" dirty="0" err="1">
                <a:solidFill>
                  <a:schemeClr val="tx1"/>
                </a:solidFill>
              </a:rPr>
              <a:t>MyPass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6024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BCAA7-1063-CD29-3CED-CA6D4D8C9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Transcripts​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0E9AAA-83BB-C2BA-4433-CA72FEAC04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lvl="0" fontAlgn="base"/>
            <a:r>
              <a:rPr lang="en-US" dirty="0">
                <a:solidFill>
                  <a:schemeClr val="tx1"/>
                </a:solidFill>
              </a:rPr>
              <a:t>Pay close attention to what the institution is asking regarding transcripts and course grade submissions as the process is not standardized. 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U of C will require course grade submission from Apply Alberta. U of A requires course grades are inputted into their Launch Pad Portal. MRU requires students to complete a self-reported grade form and predict the final grades they will receive in grade 12.​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University of Calgary and other Alberta-based institutions will automatically request transcripts for students who have attended high school in Alberta. ​</a:t>
            </a:r>
          </a:p>
          <a:p>
            <a:pPr fontAlgn="base"/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Students who have applied to a post-secondary school outside of Alberta are required to have a </a:t>
            </a:r>
            <a:r>
              <a:rPr lang="en-US" dirty="0" err="1">
                <a:solidFill>
                  <a:schemeClr val="tx1"/>
                </a:solidFill>
              </a:rPr>
              <a:t>MyPass</a:t>
            </a:r>
            <a:r>
              <a:rPr lang="en-US" dirty="0">
                <a:solidFill>
                  <a:schemeClr val="tx1"/>
                </a:solidFill>
              </a:rPr>
              <a:t> account initiated to request final transcripts to be sent in July. The process for uploading an initial and interim transcript will vary by institution. 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4394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B63CF-35AE-4402-EBAC-046AA4127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C2AB90-7FD6-6900-3E6A-69455B179D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ADE20D-684E-1A2A-28DE-C46B8F1BF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8225" y="364786"/>
            <a:ext cx="7395775" cy="425333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26DB66F-1D39-97FD-4031-4C34D8E7DF80}"/>
              </a:ext>
            </a:extLst>
          </p:cNvPr>
          <p:cNvSpPr/>
          <p:nvPr/>
        </p:nvSpPr>
        <p:spPr>
          <a:xfrm>
            <a:off x="2003898" y="2094689"/>
            <a:ext cx="2289242" cy="5706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046F04-96DC-7637-B970-628DEA103CBC}"/>
              </a:ext>
            </a:extLst>
          </p:cNvPr>
          <p:cNvSpPr/>
          <p:nvPr/>
        </p:nvSpPr>
        <p:spPr>
          <a:xfrm>
            <a:off x="6893668" y="2412460"/>
            <a:ext cx="1426723" cy="16167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792A4F-EA94-3911-66EC-6110A19A9382}"/>
              </a:ext>
            </a:extLst>
          </p:cNvPr>
          <p:cNvSpPr/>
          <p:nvPr/>
        </p:nvSpPr>
        <p:spPr>
          <a:xfrm>
            <a:off x="2003898" y="4241260"/>
            <a:ext cx="2159540" cy="3112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7EA418-A527-8744-6DE7-45C48D39DE87}"/>
              </a:ext>
            </a:extLst>
          </p:cNvPr>
          <p:cNvSpPr/>
          <p:nvPr/>
        </p:nvSpPr>
        <p:spPr>
          <a:xfrm>
            <a:off x="4649821" y="4163438"/>
            <a:ext cx="1452664" cy="3501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4479C1-6D67-5B1E-0582-A9A7E15369D0}"/>
              </a:ext>
            </a:extLst>
          </p:cNvPr>
          <p:cNvSpPr/>
          <p:nvPr/>
        </p:nvSpPr>
        <p:spPr>
          <a:xfrm>
            <a:off x="6835302" y="4370962"/>
            <a:ext cx="1264596" cy="16167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8292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apers with writing on them&#10;&#10;Description automatically generated">
            <a:extLst>
              <a:ext uri="{FF2B5EF4-FFF2-40B4-BE49-F238E27FC236}">
                <a16:creationId xmlns:a16="http://schemas.microsoft.com/office/drawing/2014/main" id="{C03F7E47-E17C-284F-7D1A-BCA260B6C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91" y="643190"/>
            <a:ext cx="6843277" cy="386188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C582497-791B-D714-BA05-28767044952A}"/>
              </a:ext>
            </a:extLst>
          </p:cNvPr>
          <p:cNvSpPr/>
          <p:nvPr/>
        </p:nvSpPr>
        <p:spPr>
          <a:xfrm>
            <a:off x="2282757" y="2062264"/>
            <a:ext cx="1776920" cy="2918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D7E8EB-F492-7EB0-AD4A-81F75B5C4E46}"/>
              </a:ext>
            </a:extLst>
          </p:cNvPr>
          <p:cNvSpPr/>
          <p:nvPr/>
        </p:nvSpPr>
        <p:spPr>
          <a:xfrm>
            <a:off x="6783421" y="2302213"/>
            <a:ext cx="1945532" cy="2918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62CCDF-910F-E175-4C4C-0748A6878E61}"/>
              </a:ext>
            </a:extLst>
          </p:cNvPr>
          <p:cNvSpPr/>
          <p:nvPr/>
        </p:nvSpPr>
        <p:spPr>
          <a:xfrm>
            <a:off x="2282757" y="4079132"/>
            <a:ext cx="1874196" cy="2918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119297-C2EA-AAE5-846D-F8214B5C5F4C}"/>
              </a:ext>
            </a:extLst>
          </p:cNvPr>
          <p:cNvSpPr/>
          <p:nvPr/>
        </p:nvSpPr>
        <p:spPr>
          <a:xfrm>
            <a:off x="4721157" y="3942945"/>
            <a:ext cx="1524000" cy="4280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33462D-AB06-5BBC-01E3-0B06D9477C02}"/>
              </a:ext>
            </a:extLst>
          </p:cNvPr>
          <p:cNvSpPr/>
          <p:nvPr/>
        </p:nvSpPr>
        <p:spPr>
          <a:xfrm>
            <a:off x="6783421" y="4079132"/>
            <a:ext cx="1835285" cy="2918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8376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D8DE-21BD-DC9E-724C-D6F4B6945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39192A-5CEE-8B05-55FA-65D14EEBEE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97C2A9-E418-9A33-E2B3-057593741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977" y="51880"/>
            <a:ext cx="6862548" cy="51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4221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8A39F-578F-56F9-3AC6-558EB1690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 Routes​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ACED6E-949C-C3D2-588C-C97588EBEE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0686" y="1277257"/>
            <a:ext cx="2863637" cy="3599543"/>
          </a:xfrm>
        </p:spPr>
        <p:txBody>
          <a:bodyPr/>
          <a:lstStyle/>
          <a:p>
            <a:pPr fontAlgn="base"/>
            <a:r>
              <a:rPr lang="en-US" b="1" dirty="0">
                <a:solidFill>
                  <a:schemeClr val="tx1"/>
                </a:solidFill>
              </a:rPr>
              <a:t>Bachelor of Social Work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fontAlgn="base"/>
            <a:r>
              <a:rPr lang="en-US" dirty="0">
                <a:solidFill>
                  <a:schemeClr val="tx1"/>
                </a:solidFill>
              </a:rPr>
              <a:t>Mount Royal University​</a:t>
            </a:r>
          </a:p>
          <a:p>
            <a:pPr fontAlgn="base"/>
            <a:r>
              <a:rPr lang="en-US" dirty="0">
                <a:solidFill>
                  <a:schemeClr val="tx1"/>
                </a:solidFill>
              </a:rPr>
              <a:t>English 30-1​</a:t>
            </a:r>
          </a:p>
          <a:p>
            <a:pPr fontAlgn="base"/>
            <a:r>
              <a:rPr lang="en-US" dirty="0">
                <a:solidFill>
                  <a:schemeClr val="tx1"/>
                </a:solidFill>
              </a:rPr>
              <a:t>Social 30-1 or Aboriginal Studies 30​</a:t>
            </a:r>
          </a:p>
          <a:p>
            <a:pPr fontAlgn="base"/>
            <a:r>
              <a:rPr lang="en-US" dirty="0">
                <a:solidFill>
                  <a:schemeClr val="tx1"/>
                </a:solidFill>
              </a:rPr>
              <a:t>3 additional approved 30 level courses</a:t>
            </a:r>
            <a:r>
              <a:rPr lang="en-US" dirty="0"/>
              <a:t>​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4FF15-5219-3A87-293F-DE3CE734D4F9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05A98C-D563-1CA0-4AF2-E9AB7E67CFB3}"/>
              </a:ext>
            </a:extLst>
          </p:cNvPr>
          <p:cNvSpPr txBox="1"/>
          <p:nvPr/>
        </p:nvSpPr>
        <p:spPr>
          <a:xfrm>
            <a:off x="5534265" y="1277257"/>
            <a:ext cx="3064986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1800" b="1" dirty="0"/>
              <a:t>Social Work Diploma</a:t>
            </a:r>
            <a:r>
              <a:rPr lang="en-US" sz="1800" dirty="0"/>
              <a:t>​</a:t>
            </a:r>
          </a:p>
          <a:p>
            <a:pPr fontAlgn="base"/>
            <a:endParaRPr lang="en-US" sz="1800" dirty="0"/>
          </a:p>
          <a:p>
            <a:pPr fontAlgn="base"/>
            <a:r>
              <a:rPr lang="en-US" sz="1800" dirty="0"/>
              <a:t>Bow Valley College​</a:t>
            </a:r>
          </a:p>
          <a:p>
            <a:pPr fontAlgn="base"/>
            <a:r>
              <a:rPr lang="en-US" sz="1800" dirty="0"/>
              <a:t>English 30-1 or 30-2​</a:t>
            </a:r>
          </a:p>
          <a:p>
            <a:pPr fontAlgn="base"/>
            <a:r>
              <a:rPr lang="en-US" sz="1800" dirty="0"/>
              <a:t>*Minimum grade of 65% required in English 30-2​</a:t>
            </a:r>
          </a:p>
          <a:p>
            <a:pPr fontAlgn="base"/>
            <a:r>
              <a:rPr lang="en-US" sz="1800" dirty="0"/>
              <a:t>​</a:t>
            </a:r>
          </a:p>
          <a:p>
            <a:pPr fontAlgn="base"/>
            <a:r>
              <a:rPr lang="en-US" sz="1800" u="sng" dirty="0">
                <a:hlinkClick r:id="rId2"/>
              </a:rPr>
              <a:t>Bow Valley College Transfer Guide</a:t>
            </a:r>
            <a:r>
              <a:rPr lang="en-US" sz="1800" dirty="0"/>
              <a:t>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7158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C454C-A800-E599-0BAC-3450CD4B7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Outside of Alberta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8F9911-F503-A99E-1342-2C0755ED41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en-US" dirty="0">
                <a:solidFill>
                  <a:schemeClr val="tx1"/>
                </a:solidFill>
              </a:rPr>
              <a:t>Ensure you meet academic requirements in grade 11 year. Many universities have different requirements: 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UBC- Many programs require Physics 20 as an application requirement; recommended to apply with 6- 30 level courses​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University of Victoria- Apply with 4-30 level approved courses​</a:t>
            </a:r>
          </a:p>
          <a:p>
            <a:pPr lvl="0" fontAlgn="base"/>
            <a:r>
              <a:rPr lang="en-US" dirty="0">
                <a:solidFill>
                  <a:schemeClr val="tx1"/>
                </a:solidFill>
              </a:rPr>
              <a:t>Familiarize yourself with approved options; out of province post-secondary schools may not recognize CTS courses but will fine arts and languages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1052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97335-B190-35BD-C1A6-768E8731B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LINKS</a:t>
            </a:r>
            <a:r>
              <a:rPr lang="en-US" dirty="0"/>
              <a:t>​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3EC89-06DD-B6A6-252F-ABDD4E24E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42864" y="927061"/>
            <a:ext cx="2130820" cy="2088513"/>
          </a:xfrm>
        </p:spPr>
        <p:txBody>
          <a:bodyPr>
            <a:normAutofit/>
          </a:bodyPr>
          <a:lstStyle/>
          <a:p>
            <a:pPr fontAlgn="base"/>
            <a:r>
              <a:rPr lang="en-US" sz="1400" b="1" dirty="0">
                <a:solidFill>
                  <a:schemeClr val="tx1"/>
                </a:solidFill>
              </a:rPr>
              <a:t>University of Calgary</a:t>
            </a:r>
            <a:r>
              <a:rPr lang="en-US" sz="1400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US" sz="1400" u="sng" dirty="0">
                <a:hlinkClick r:id="rId2"/>
              </a:rPr>
              <a:t>Application Guide</a:t>
            </a:r>
            <a:r>
              <a:rPr lang="en-US" sz="1400" dirty="0"/>
              <a:t>​</a:t>
            </a:r>
          </a:p>
          <a:p>
            <a:pPr lvl="0" fontAlgn="base"/>
            <a:r>
              <a:rPr lang="en-US" sz="1400" u="sng" dirty="0">
                <a:hlinkClick r:id="rId3"/>
              </a:rPr>
              <a:t>Viewbook</a:t>
            </a:r>
            <a:r>
              <a:rPr lang="en-US" sz="1400" dirty="0"/>
              <a:t>​</a:t>
            </a:r>
          </a:p>
          <a:p>
            <a:pPr lvl="0" fontAlgn="base"/>
            <a:r>
              <a:rPr lang="en-US" sz="1400" u="sng" dirty="0">
                <a:hlinkClick r:id="rId4"/>
              </a:rPr>
              <a:t>Indigenous Viewbook</a:t>
            </a:r>
            <a:r>
              <a:rPr lang="en-US" sz="1400" dirty="0"/>
              <a:t>​</a:t>
            </a:r>
          </a:p>
          <a:p>
            <a:pPr lvl="0" fontAlgn="base"/>
            <a:r>
              <a:rPr lang="en-US" sz="1400" u="sng" dirty="0">
                <a:hlinkClick r:id="rId5"/>
              </a:rPr>
              <a:t>Competitive Averages</a:t>
            </a:r>
            <a:r>
              <a:rPr lang="en-US" sz="1400" dirty="0"/>
              <a:t>​</a:t>
            </a:r>
          </a:p>
          <a:p>
            <a:pPr lvl="0" fontAlgn="base"/>
            <a:r>
              <a:rPr lang="en-US" sz="1400" u="sng" dirty="0">
                <a:hlinkClick r:id="rId6"/>
              </a:rPr>
              <a:t>Approved Options</a:t>
            </a:r>
            <a:r>
              <a:rPr lang="en-US" sz="1400" dirty="0"/>
              <a:t>​</a:t>
            </a:r>
          </a:p>
          <a:p>
            <a:pPr lvl="0" fontAlgn="base"/>
            <a:r>
              <a:rPr lang="en-US" sz="1400" u="sng" dirty="0">
                <a:hlinkClick r:id="rId7"/>
              </a:rPr>
              <a:t>Scholarships</a:t>
            </a:r>
            <a:r>
              <a:rPr lang="en-US" sz="1400" dirty="0"/>
              <a:t>​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08AB4D-BF50-9D9E-7FCF-E9E207F7D7A1}"/>
              </a:ext>
            </a:extLst>
          </p:cNvPr>
          <p:cNvSpPr txBox="1"/>
          <p:nvPr/>
        </p:nvSpPr>
        <p:spPr>
          <a:xfrm>
            <a:off x="6569410" y="848574"/>
            <a:ext cx="2295727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University of British Columbia</a:t>
            </a:r>
            <a:r>
              <a:rPr lang="en-US" dirty="0"/>
              <a:t>​</a:t>
            </a:r>
          </a:p>
          <a:p>
            <a:pPr fontAlgn="base"/>
            <a:endParaRPr lang="en-US" dirty="0"/>
          </a:p>
          <a:p>
            <a:pPr lvl="0" fontAlgn="base"/>
            <a:r>
              <a:rPr lang="en-US" u="sng" dirty="0">
                <a:hlinkClick r:id="rId8"/>
              </a:rPr>
              <a:t>Application Guide</a:t>
            </a:r>
            <a:r>
              <a:rPr lang="en-US" dirty="0"/>
              <a:t>​</a:t>
            </a:r>
          </a:p>
          <a:p>
            <a:pPr lvl="0" fontAlgn="base"/>
            <a:r>
              <a:rPr lang="en-US" u="sng" dirty="0">
                <a:hlinkClick r:id="rId9"/>
              </a:rPr>
              <a:t>Viewbook</a:t>
            </a:r>
            <a:r>
              <a:rPr lang="en-US" dirty="0"/>
              <a:t>​</a:t>
            </a:r>
          </a:p>
          <a:p>
            <a:pPr lvl="0" fontAlgn="base"/>
            <a:r>
              <a:rPr lang="en-US" u="sng" dirty="0">
                <a:hlinkClick r:id="rId10"/>
              </a:rPr>
              <a:t>Indigenous Viewbook</a:t>
            </a:r>
            <a:r>
              <a:rPr lang="en-US" dirty="0"/>
              <a:t>​</a:t>
            </a:r>
          </a:p>
          <a:p>
            <a:pPr lvl="0" fontAlgn="base"/>
            <a:r>
              <a:rPr lang="en-US" u="sng" dirty="0">
                <a:hlinkClick r:id="rId11"/>
              </a:rPr>
              <a:t>Writing a Personal Profile</a:t>
            </a:r>
            <a:r>
              <a:rPr lang="en-US" dirty="0"/>
              <a:t>​</a:t>
            </a:r>
          </a:p>
          <a:p>
            <a:pPr lvl="0" fontAlgn="base"/>
            <a:r>
              <a:rPr lang="en-US" u="sng" dirty="0">
                <a:hlinkClick r:id="rId12"/>
              </a:rPr>
              <a:t>Scholarships</a:t>
            </a:r>
            <a:r>
              <a:rPr lang="en-US" dirty="0"/>
              <a:t>​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DEB5F6-1A23-1CEF-D2B0-3E57F6D8112A}"/>
              </a:ext>
            </a:extLst>
          </p:cNvPr>
          <p:cNvSpPr txBox="1"/>
          <p:nvPr/>
        </p:nvSpPr>
        <p:spPr>
          <a:xfrm>
            <a:off x="4377445" y="1854741"/>
            <a:ext cx="2036324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SAIT</a:t>
            </a:r>
            <a:r>
              <a:rPr lang="en-US" dirty="0"/>
              <a:t>​</a:t>
            </a:r>
          </a:p>
          <a:p>
            <a:pPr fontAlgn="base"/>
            <a:endParaRPr lang="en-US" dirty="0"/>
          </a:p>
          <a:p>
            <a:pPr lvl="0" fontAlgn="base"/>
            <a:r>
              <a:rPr lang="en-US" u="sng" dirty="0">
                <a:hlinkClick r:id="rId13"/>
              </a:rPr>
              <a:t>Application Guide</a:t>
            </a:r>
            <a:r>
              <a:rPr lang="en-US" dirty="0"/>
              <a:t>​</a:t>
            </a:r>
          </a:p>
          <a:p>
            <a:pPr lvl="0" fontAlgn="base"/>
            <a:r>
              <a:rPr lang="en-US" u="sng" dirty="0">
                <a:hlinkClick r:id="rId14"/>
              </a:rPr>
              <a:t>Viewbook</a:t>
            </a:r>
            <a:r>
              <a:rPr lang="en-US" dirty="0"/>
              <a:t>​</a:t>
            </a:r>
          </a:p>
          <a:p>
            <a:pPr lvl="0" fontAlgn="base"/>
            <a:r>
              <a:rPr lang="en-US" u="sng" dirty="0">
                <a:hlinkClick r:id="rId15"/>
              </a:rPr>
              <a:t>Indigenous Supports</a:t>
            </a:r>
            <a:r>
              <a:rPr lang="en-US" dirty="0"/>
              <a:t>​</a:t>
            </a:r>
          </a:p>
          <a:p>
            <a:pPr lvl="0" fontAlgn="base"/>
            <a:r>
              <a:rPr lang="en-US" u="sng" dirty="0">
                <a:hlinkClick r:id="rId16"/>
              </a:rPr>
              <a:t>Admission Requirements</a:t>
            </a:r>
            <a:r>
              <a:rPr lang="en-US" dirty="0"/>
              <a:t>​</a:t>
            </a:r>
          </a:p>
          <a:p>
            <a:pPr lvl="0" fontAlgn="base"/>
            <a:r>
              <a:rPr lang="en-US" u="sng" dirty="0">
                <a:hlinkClick r:id="rId17"/>
              </a:rPr>
              <a:t>Scholarships</a:t>
            </a:r>
            <a:r>
              <a:rPr lang="en-US" dirty="0"/>
              <a:t>​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64CE77-21FA-5B75-523C-5FAF3C7859EB}"/>
              </a:ext>
            </a:extLst>
          </p:cNvPr>
          <p:cNvSpPr txBox="1"/>
          <p:nvPr/>
        </p:nvSpPr>
        <p:spPr>
          <a:xfrm>
            <a:off x="2220686" y="3346315"/>
            <a:ext cx="20011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University of Alberta</a:t>
            </a:r>
          </a:p>
          <a:p>
            <a:pPr fontAlgn="base"/>
            <a:r>
              <a:rPr lang="en-US" dirty="0"/>
              <a:t>​</a:t>
            </a:r>
          </a:p>
          <a:p>
            <a:pPr lvl="0" fontAlgn="base"/>
            <a:r>
              <a:rPr lang="en-US" u="sng" dirty="0">
                <a:hlinkClick r:id="rId18"/>
              </a:rPr>
              <a:t>Application Guide</a:t>
            </a:r>
            <a:r>
              <a:rPr lang="en-US" dirty="0"/>
              <a:t>​</a:t>
            </a:r>
          </a:p>
          <a:p>
            <a:pPr lvl="0" fontAlgn="base"/>
            <a:r>
              <a:rPr lang="en-US" u="sng" dirty="0">
                <a:hlinkClick r:id="rId19"/>
              </a:rPr>
              <a:t>Viewbook</a:t>
            </a:r>
            <a:r>
              <a:rPr lang="en-US" dirty="0"/>
              <a:t>​</a:t>
            </a:r>
          </a:p>
          <a:p>
            <a:pPr lvl="0" fontAlgn="base"/>
            <a:r>
              <a:rPr lang="en-US" u="sng" dirty="0">
                <a:hlinkClick r:id="rId20"/>
              </a:rPr>
              <a:t>Indigenous Guidebook</a:t>
            </a:r>
            <a:r>
              <a:rPr lang="en-US" dirty="0"/>
              <a:t>​</a:t>
            </a:r>
          </a:p>
          <a:p>
            <a:pPr lvl="0" fontAlgn="base"/>
            <a:r>
              <a:rPr lang="en-US" u="sng" dirty="0">
                <a:hlinkClick r:id="rId21"/>
              </a:rPr>
              <a:t>Competitive Averages</a:t>
            </a:r>
            <a:r>
              <a:rPr lang="en-US" dirty="0"/>
              <a:t>​</a:t>
            </a:r>
          </a:p>
          <a:p>
            <a:pPr lvl="0" fontAlgn="base"/>
            <a:r>
              <a:rPr lang="en-US" u="sng" dirty="0">
                <a:hlinkClick r:id="rId22"/>
              </a:rPr>
              <a:t>Scholarships</a:t>
            </a:r>
            <a:r>
              <a:rPr lang="en-US" dirty="0"/>
              <a:t>​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51EBBB-274D-D7F0-0659-78C15BF37A40}"/>
              </a:ext>
            </a:extLst>
          </p:cNvPr>
          <p:cNvSpPr txBox="1"/>
          <p:nvPr/>
        </p:nvSpPr>
        <p:spPr>
          <a:xfrm>
            <a:off x="6264613" y="3242440"/>
            <a:ext cx="2775622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Mount Royal University</a:t>
            </a:r>
          </a:p>
          <a:p>
            <a:pPr fontAlgn="base"/>
            <a:r>
              <a:rPr lang="en-US" dirty="0"/>
              <a:t>​</a:t>
            </a:r>
          </a:p>
          <a:p>
            <a:pPr lvl="0" fontAlgn="base"/>
            <a:r>
              <a:rPr lang="en-US" u="sng" dirty="0">
                <a:hlinkClick r:id="rId23"/>
              </a:rPr>
              <a:t>Application Guide</a:t>
            </a:r>
            <a:r>
              <a:rPr lang="en-US" dirty="0"/>
              <a:t>​</a:t>
            </a:r>
          </a:p>
          <a:p>
            <a:pPr lvl="0" fontAlgn="base"/>
            <a:r>
              <a:rPr lang="en-US" u="sng" dirty="0">
                <a:hlinkClick r:id="rId24"/>
              </a:rPr>
              <a:t>Viewbook</a:t>
            </a:r>
            <a:r>
              <a:rPr lang="en-US" dirty="0"/>
              <a:t>​</a:t>
            </a:r>
          </a:p>
          <a:p>
            <a:pPr lvl="0" fontAlgn="base"/>
            <a:r>
              <a:rPr lang="en-US" u="sng" dirty="0">
                <a:hlinkClick r:id="rId25"/>
              </a:rPr>
              <a:t>Programs</a:t>
            </a:r>
            <a:r>
              <a:rPr lang="en-US" dirty="0"/>
              <a:t>​</a:t>
            </a:r>
          </a:p>
          <a:p>
            <a:pPr lvl="0" fontAlgn="base"/>
            <a:r>
              <a:rPr lang="en-US" u="sng" dirty="0">
                <a:hlinkClick r:id="rId26"/>
              </a:rPr>
              <a:t>Indigenous Admissions</a:t>
            </a:r>
            <a:r>
              <a:rPr lang="en-US" dirty="0"/>
              <a:t>​</a:t>
            </a:r>
          </a:p>
          <a:p>
            <a:pPr lvl="0" fontAlgn="base"/>
            <a:r>
              <a:rPr lang="en-US" u="sng" dirty="0">
                <a:hlinkClick r:id="rId27"/>
              </a:rPr>
              <a:t>Competitive Averages</a:t>
            </a:r>
            <a:r>
              <a:rPr lang="en-US" dirty="0"/>
              <a:t>​</a:t>
            </a:r>
          </a:p>
          <a:p>
            <a:pPr lvl="0" fontAlgn="base"/>
            <a:r>
              <a:rPr lang="en-US" u="sng" dirty="0">
                <a:hlinkClick r:id="rId28"/>
              </a:rPr>
              <a:t>Scholarships</a:t>
            </a:r>
            <a:r>
              <a:rPr lang="en-US" dirty="0"/>
              <a:t>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5773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76B61-3E52-A57F-2E1A-C2FE2CF20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Post-Secondary Recruiter Contact Info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0EDBEF-BADB-C512-EB3D-70FA6959C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9314" y="908700"/>
            <a:ext cx="3959946" cy="370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025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7BE20-43BE-7A51-7132-8AE9D1CC9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Scholarships</a:t>
            </a:r>
          </a:p>
        </p:txBody>
      </p:sp>
      <p:pic>
        <p:nvPicPr>
          <p:cNvPr id="4" name="Picture 3" descr="A picture containing light&#10;&#10;Description automatically generated">
            <a:extLst>
              <a:ext uri="{FF2B5EF4-FFF2-40B4-BE49-F238E27FC236}">
                <a16:creationId xmlns:a16="http://schemas.microsoft.com/office/drawing/2014/main" id="{024C0D0C-7414-8D34-482D-B3F22E2AD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3495" y="1185890"/>
            <a:ext cx="3527502" cy="354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640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23C9E-F282-3515-0C75-96171C861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Scholarships Important?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3EAAF-2F14-4995-B9B7-644799D702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en-US" b="1" dirty="0">
                <a:solidFill>
                  <a:schemeClr val="tx1"/>
                </a:solidFill>
              </a:rPr>
              <a:t>Tuition:</a:t>
            </a:r>
            <a:r>
              <a:rPr lang="en-US" dirty="0">
                <a:solidFill>
                  <a:schemeClr val="tx1"/>
                </a:solidFill>
              </a:rPr>
              <a:t> $6000-$11 000​</a:t>
            </a:r>
          </a:p>
          <a:p>
            <a:pPr lvl="0" fontAlgn="base"/>
            <a:r>
              <a:rPr lang="en-US" b="1" dirty="0">
                <a:solidFill>
                  <a:schemeClr val="tx1"/>
                </a:solidFill>
              </a:rPr>
              <a:t>Books and supplies:</a:t>
            </a:r>
            <a:r>
              <a:rPr lang="en-US" dirty="0">
                <a:solidFill>
                  <a:schemeClr val="tx1"/>
                </a:solidFill>
              </a:rPr>
              <a:t> $1,307 to $1,717​</a:t>
            </a:r>
          </a:p>
          <a:p>
            <a:pPr lvl="0" fontAlgn="base"/>
            <a:r>
              <a:rPr lang="en-US" b="1" dirty="0">
                <a:solidFill>
                  <a:schemeClr val="tx1"/>
                </a:solidFill>
              </a:rPr>
              <a:t>Mandatory fees:</a:t>
            </a:r>
            <a:r>
              <a:rPr lang="en-US" dirty="0">
                <a:solidFill>
                  <a:schemeClr val="tx1"/>
                </a:solidFill>
              </a:rPr>
              <a:t> $611 to $1,275​</a:t>
            </a:r>
          </a:p>
          <a:p>
            <a:pPr lvl="0" fontAlgn="base"/>
            <a:r>
              <a:rPr lang="en-US" b="1" dirty="0">
                <a:solidFill>
                  <a:schemeClr val="tx1"/>
                </a:solidFill>
              </a:rPr>
              <a:t>Living expenses (living with parents):</a:t>
            </a:r>
            <a:r>
              <a:rPr lang="en-US" dirty="0">
                <a:solidFill>
                  <a:schemeClr val="tx1"/>
                </a:solidFill>
              </a:rPr>
              <a:t> $2,000 to $4,000​</a:t>
            </a:r>
          </a:p>
          <a:p>
            <a:pPr lvl="0" fontAlgn="base"/>
            <a:r>
              <a:rPr lang="en-US" b="1" dirty="0">
                <a:solidFill>
                  <a:schemeClr val="tx1"/>
                </a:solidFill>
              </a:rPr>
              <a:t>Living expenses (living independently for 8 months):</a:t>
            </a:r>
            <a:r>
              <a:rPr lang="en-US" dirty="0">
                <a:solidFill>
                  <a:schemeClr val="tx1"/>
                </a:solidFill>
              </a:rPr>
              <a:t> $9,000 to$11,200​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8100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25A3D-3E08-881B-EDD9-AA706B427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/>
              <a:t>How much will school cost? </a:t>
            </a:r>
            <a:r>
              <a:rPr lang="en-US" dirty="0"/>
              <a:t>​</a:t>
            </a:r>
            <a:br>
              <a:rPr lang="en-US" dirty="0"/>
            </a:br>
            <a:r>
              <a:rPr lang="en-CA" b="1" dirty="0"/>
              <a:t>Get budget worksheets. Create a Spending Plan. </a:t>
            </a:r>
            <a:r>
              <a:rPr lang="en-CA" b="1" u="sng" dirty="0">
                <a:hlinkClick r:id="rId2"/>
              </a:rPr>
              <a:t>alis.alberta.ca</a:t>
            </a:r>
            <a:r>
              <a:rPr lang="en-US" dirty="0"/>
              <a:t>​</a:t>
            </a:r>
          </a:p>
        </p:txBody>
      </p:sp>
      <p:pic>
        <p:nvPicPr>
          <p:cNvPr id="4" name="Picture 3" descr="A person holding a cell phone&#10;&#10;Description automatically generated">
            <a:extLst>
              <a:ext uri="{FF2B5EF4-FFF2-40B4-BE49-F238E27FC236}">
                <a16:creationId xmlns:a16="http://schemas.microsoft.com/office/drawing/2014/main" id="{5DDA69CA-D3E5-5A60-2BE7-90EB07DD1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116" y="1679642"/>
            <a:ext cx="6133472" cy="313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5093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F6EC9-0C10-F1FD-7078-B3B243A7D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What Is A Scholarship?</a:t>
            </a:r>
            <a:r>
              <a:rPr lang="en-US" dirty="0"/>
              <a:t>​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A8AB85-ED7D-2ED8-2234-97324E60AA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en-CA" dirty="0">
                <a:solidFill>
                  <a:schemeClr val="tx1"/>
                </a:solidFill>
              </a:rPr>
              <a:t>A </a:t>
            </a:r>
            <a:r>
              <a:rPr lang="en-CA" b="1" dirty="0">
                <a:solidFill>
                  <a:schemeClr val="tx1"/>
                </a:solidFill>
              </a:rPr>
              <a:t>scholarship</a:t>
            </a:r>
            <a:r>
              <a:rPr lang="en-CA" dirty="0">
                <a:solidFill>
                  <a:schemeClr val="tx1"/>
                </a:solidFill>
              </a:rPr>
              <a:t> is a monetary award which is often based on a variety of criteria: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CA" dirty="0">
                <a:solidFill>
                  <a:schemeClr val="tx1"/>
                </a:solidFill>
              </a:rPr>
              <a:t>Academics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CA" dirty="0">
                <a:solidFill>
                  <a:schemeClr val="tx1"/>
                </a:solidFill>
              </a:rPr>
              <a:t>Volunteer work/Leadership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CA" dirty="0">
                <a:solidFill>
                  <a:schemeClr val="tx1"/>
                </a:solidFill>
              </a:rPr>
              <a:t>Extracurricular activities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CA" dirty="0">
                <a:solidFill>
                  <a:schemeClr val="tx1"/>
                </a:solidFill>
              </a:rPr>
              <a:t>Sports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fontAlgn="base"/>
            <a:r>
              <a:rPr lang="en-CA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CA" dirty="0">
                <a:solidFill>
                  <a:schemeClr val="tx1"/>
                </a:solidFill>
              </a:rPr>
              <a:t>Financial need may or may not be a factor.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3724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9B978-F87C-A99B-6203-6854AF4B9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What Is A Bursary?</a:t>
            </a:r>
            <a:r>
              <a:rPr lang="en-US" dirty="0"/>
              <a:t>​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9DF3D6-889E-E7D0-6F89-EC6F85C8D2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en-CA" dirty="0">
                <a:solidFill>
                  <a:schemeClr val="tx1"/>
                </a:solidFill>
              </a:rPr>
              <a:t>A </a:t>
            </a:r>
            <a:r>
              <a:rPr lang="en-CA" b="1" dirty="0">
                <a:solidFill>
                  <a:schemeClr val="tx1"/>
                </a:solidFill>
              </a:rPr>
              <a:t>bursary</a:t>
            </a:r>
            <a:r>
              <a:rPr lang="en-CA" dirty="0">
                <a:solidFill>
                  <a:schemeClr val="tx1"/>
                </a:solidFill>
              </a:rPr>
              <a:t> is a monetary grant that is usually based on financial need.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CA" dirty="0">
                <a:solidFill>
                  <a:schemeClr val="tx1"/>
                </a:solidFill>
              </a:rPr>
              <a:t>The student is in need of financial assistance in order to continue their education 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5678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B6A0D-9E24-9A68-3C48-DD4733649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Government Loans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D31F0C-621D-2763-717E-FE70D87E3A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en-CA" dirty="0">
                <a:solidFill>
                  <a:schemeClr val="tx1"/>
                </a:solidFill>
              </a:rPr>
              <a:t>Both the Federal and Provincial governments provide student loans for post-secondary study. Students must be Canadian citizens or permanent residents and need to apply through the province that considers them a resident. Government student loans are intended to be supplemental to student and family resources and are awarded based on financial need. 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CA" dirty="0">
                <a:solidFill>
                  <a:schemeClr val="tx1"/>
                </a:solidFill>
              </a:rPr>
              <a:t>Apply through </a:t>
            </a:r>
            <a:r>
              <a:rPr lang="en-CA" u="sng" dirty="0">
                <a:hlinkClick r:id="rId2"/>
              </a:rPr>
              <a:t>Student Aid Alberta</a:t>
            </a:r>
            <a:r>
              <a:rPr lang="en-US" dirty="0"/>
              <a:t>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6559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0A61F-E298-EBC8-624F-A967AEB97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Scholarships​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0038A0-077F-CAE0-6722-A1AE574B4D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en-US" b="1" dirty="0">
                <a:solidFill>
                  <a:schemeClr val="tx1"/>
                </a:solidFill>
              </a:rPr>
              <a:t>Institution-Based Scholarships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CA" dirty="0">
                <a:solidFill>
                  <a:schemeClr val="tx1"/>
                </a:solidFill>
              </a:rPr>
              <a:t>​</a:t>
            </a:r>
          </a:p>
          <a:p>
            <a:pPr fontAlgn="base"/>
            <a:r>
              <a:rPr lang="en-CA" dirty="0">
                <a:solidFill>
                  <a:schemeClr val="tx1"/>
                </a:solidFill>
              </a:rPr>
              <a:t>Every post-secondary institution will offer first year scholarships for first year students.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fontAlgn="base"/>
            <a:r>
              <a:rPr lang="en-CA" dirty="0">
                <a:solidFill>
                  <a:schemeClr val="tx1"/>
                </a:solidFill>
              </a:rPr>
              <a:t>​</a:t>
            </a:r>
          </a:p>
          <a:p>
            <a:pPr fontAlgn="base"/>
            <a:r>
              <a:rPr lang="en-CA" dirty="0">
                <a:solidFill>
                  <a:schemeClr val="tx1"/>
                </a:solidFill>
              </a:rPr>
              <a:t>Check the institution’s web page for a list of these scholarships.​</a:t>
            </a:r>
          </a:p>
          <a:p>
            <a:endParaRPr lang="en-US" dirty="0"/>
          </a:p>
        </p:txBody>
      </p:sp>
      <p:pic>
        <p:nvPicPr>
          <p:cNvPr id="4" name="Picture 3" descr="A blue shield with a yellow sun&#10;&#10;Description automatically generated">
            <a:extLst>
              <a:ext uri="{FF2B5EF4-FFF2-40B4-BE49-F238E27FC236}">
                <a16:creationId xmlns:a16="http://schemas.microsoft.com/office/drawing/2014/main" id="{035DA165-B0E9-593C-9212-3311D8F1A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908" y="271463"/>
            <a:ext cx="635250" cy="857365"/>
          </a:xfrm>
          <a:prstGeom prst="rect">
            <a:avLst/>
          </a:prstGeom>
        </p:spPr>
      </p:pic>
      <p:pic>
        <p:nvPicPr>
          <p:cNvPr id="5" name="Picture 4" descr="A green and white logo&#10;&#10;Description automatically generated">
            <a:extLst>
              <a:ext uri="{FF2B5EF4-FFF2-40B4-BE49-F238E27FC236}">
                <a16:creationId xmlns:a16="http://schemas.microsoft.com/office/drawing/2014/main" id="{40BA01EE-6AED-3A6F-9658-F6C668392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7519" y="810638"/>
            <a:ext cx="1659079" cy="615048"/>
          </a:xfrm>
          <a:prstGeom prst="rect">
            <a:avLst/>
          </a:prstGeom>
        </p:spPr>
      </p:pic>
      <p:pic>
        <p:nvPicPr>
          <p:cNvPr id="6" name="Picture 5" descr="A logo of a university&#10;&#10;Description automatically generated">
            <a:extLst>
              <a:ext uri="{FF2B5EF4-FFF2-40B4-BE49-F238E27FC236}">
                <a16:creationId xmlns:a16="http://schemas.microsoft.com/office/drawing/2014/main" id="{E2C1D65C-D456-76D4-5C26-402FA2FAF5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4003" y="1668003"/>
            <a:ext cx="1229247" cy="814894"/>
          </a:xfrm>
          <a:prstGeom prst="rect">
            <a:avLst/>
          </a:prstGeom>
        </p:spPr>
      </p:pic>
      <p:pic>
        <p:nvPicPr>
          <p:cNvPr id="7" name="Picture 6" descr="A blue and white logo&#10;&#10;Description automatically generated">
            <a:extLst>
              <a:ext uri="{FF2B5EF4-FFF2-40B4-BE49-F238E27FC236}">
                <a16:creationId xmlns:a16="http://schemas.microsoft.com/office/drawing/2014/main" id="{3F5E8A9D-2801-75B3-93A4-F072CA2D4B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9506" y="2337541"/>
            <a:ext cx="1377477" cy="473179"/>
          </a:xfrm>
          <a:prstGeom prst="rect">
            <a:avLst/>
          </a:prstGeom>
        </p:spPr>
      </p:pic>
      <p:pic>
        <p:nvPicPr>
          <p:cNvPr id="8" name="Picture 7" descr="A logo with leaves and text&#10;&#10;Description automatically generated">
            <a:extLst>
              <a:ext uri="{FF2B5EF4-FFF2-40B4-BE49-F238E27FC236}">
                <a16:creationId xmlns:a16="http://schemas.microsoft.com/office/drawing/2014/main" id="{476F8D78-DD3F-CE2B-AF2F-6EB5D090C4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518" y="3664085"/>
            <a:ext cx="1910414" cy="708498"/>
          </a:xfrm>
          <a:prstGeom prst="rect">
            <a:avLst/>
          </a:prstGeom>
        </p:spPr>
      </p:pic>
      <p:pic>
        <p:nvPicPr>
          <p:cNvPr id="10" name="Picture 9" descr="A logo of a university of calgary&#10;&#10;Description automatically generated">
            <a:extLst>
              <a:ext uri="{FF2B5EF4-FFF2-40B4-BE49-F238E27FC236}">
                <a16:creationId xmlns:a16="http://schemas.microsoft.com/office/drawing/2014/main" id="{C820E9FA-E011-8FA5-6966-B4B9E991DF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5141" y="3296794"/>
            <a:ext cx="1388109" cy="1388109"/>
          </a:xfrm>
          <a:prstGeom prst="rect">
            <a:avLst/>
          </a:prstGeom>
        </p:spPr>
      </p:pic>
      <p:pic>
        <p:nvPicPr>
          <p:cNvPr id="11" name="Picture 10" descr="A red and blue logo&#10;&#10;Description automatically generated">
            <a:extLst>
              <a:ext uri="{FF2B5EF4-FFF2-40B4-BE49-F238E27FC236}">
                <a16:creationId xmlns:a16="http://schemas.microsoft.com/office/drawing/2014/main" id="{FC65DE23-94D6-02EF-C619-D24135C22B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39575" y="3398007"/>
            <a:ext cx="1324482" cy="620327"/>
          </a:xfrm>
          <a:prstGeom prst="rect">
            <a:avLst/>
          </a:prstGeom>
        </p:spPr>
      </p:pic>
      <p:pic>
        <p:nvPicPr>
          <p:cNvPr id="12" name="Picture 11" descr="A logo for a university&#10;&#10;Description automatically generated">
            <a:extLst>
              <a:ext uri="{FF2B5EF4-FFF2-40B4-BE49-F238E27FC236}">
                <a16:creationId xmlns:a16="http://schemas.microsoft.com/office/drawing/2014/main" id="{424BF192-01C3-319C-5219-EBD8BADD84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36799" y="3720666"/>
            <a:ext cx="1436541" cy="110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5123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62199-E3F1-8AFE-64E0-E42C94D6D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/>
              <a:t>Institution Based </a:t>
            </a:r>
            <a:r>
              <a:rPr lang="en-CA" b="1" i="1" dirty="0"/>
              <a:t>Entrance </a:t>
            </a:r>
            <a:r>
              <a:rPr lang="en-CA" b="1" dirty="0"/>
              <a:t>Scholarships</a:t>
            </a:r>
            <a:r>
              <a:rPr lang="en-US" dirty="0"/>
              <a:t>​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9DAA2-E0EC-6890-83D0-BF213BB165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en-CA" dirty="0">
                <a:solidFill>
                  <a:schemeClr val="tx1"/>
                </a:solidFill>
              </a:rPr>
              <a:t>Open to students </a:t>
            </a:r>
            <a:r>
              <a:rPr lang="en-CA" b="1" i="1" dirty="0">
                <a:solidFill>
                  <a:schemeClr val="tx1"/>
                </a:solidFill>
              </a:rPr>
              <a:t>admitted </a:t>
            </a:r>
            <a:r>
              <a:rPr lang="en-CA" dirty="0">
                <a:solidFill>
                  <a:schemeClr val="tx1"/>
                </a:solidFill>
              </a:rPr>
              <a:t>to the post-secondary institute directly from high school.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CA" dirty="0">
                <a:solidFill>
                  <a:schemeClr val="tx1"/>
                </a:solidFill>
              </a:rPr>
              <a:t>Students MUST apply to the institute in order to be considered.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CA" dirty="0">
                <a:solidFill>
                  <a:schemeClr val="tx1"/>
                </a:solidFill>
              </a:rPr>
              <a:t>Students are considered based on their grade point average from high school. Often they are automatic/no separate application. *Check institution websites!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1727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8C9FB-D048-FA97-0614-DF8151078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2. </a:t>
            </a:r>
            <a:r>
              <a:rPr lang="en-CA" b="1" dirty="0"/>
              <a:t>Membership Scholarships</a:t>
            </a:r>
            <a:r>
              <a:rPr lang="en-US" dirty="0"/>
              <a:t>​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313204-4E6B-4474-D1ED-665A072EDF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en-CA" dirty="0">
                <a:solidFill>
                  <a:schemeClr val="tx1"/>
                </a:solidFill>
              </a:rPr>
              <a:t>Many organizations have scholarships available to members and their families. 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CA" dirty="0">
                <a:solidFill>
                  <a:schemeClr val="tx1"/>
                </a:solidFill>
              </a:rPr>
              <a:t>Example A.T.A. (AB Teachers Association)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CA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CA" dirty="0">
                <a:solidFill>
                  <a:schemeClr val="tx1"/>
                </a:solidFill>
              </a:rPr>
              <a:t>Could include employers, clubs, cultural organizations, religious institutions, or teams. 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EE4A9A-73DF-C359-C407-C5F7B5A99B3C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6711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12E18-100E-ED10-1BA5-0EE8726C6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/>
              <a:t>3.  CBE/Local Based Scholarships</a:t>
            </a:r>
            <a:r>
              <a:rPr lang="en-US" dirty="0"/>
              <a:t>​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8EF140-E238-16B5-DD8C-EAD58BF4A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0686" y="1277257"/>
            <a:ext cx="4484914" cy="3599543"/>
          </a:xfrm>
        </p:spPr>
        <p:txBody>
          <a:bodyPr/>
          <a:lstStyle/>
          <a:p>
            <a:pPr lvl="0" fontAlgn="base"/>
            <a:r>
              <a:rPr lang="en-CA" dirty="0">
                <a:solidFill>
                  <a:schemeClr val="tx1"/>
                </a:solidFill>
              </a:rPr>
              <a:t>Managed by the Calgary Board of Education.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CA" dirty="0">
                <a:solidFill>
                  <a:schemeClr val="tx1"/>
                </a:solidFill>
              </a:rPr>
              <a:t>Selected at school or city level.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CA" dirty="0">
                <a:solidFill>
                  <a:schemeClr val="tx1"/>
                </a:solidFill>
              </a:rPr>
              <a:t>The typical application time for these is in the spring of the students Grade 12 year. There are a few available for grade 10 and 11 students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fontAlgn="base"/>
            <a:r>
              <a:rPr lang="en-CA" dirty="0">
                <a:solidFill>
                  <a:schemeClr val="tx1"/>
                </a:solidFill>
              </a:rPr>
              <a:t>--&gt; </a:t>
            </a:r>
            <a:r>
              <a:rPr lang="en-CA" u="sng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Education Matters</a:t>
            </a:r>
            <a:r>
              <a:rPr lang="en-CA" dirty="0">
                <a:solidFill>
                  <a:schemeClr val="tx1"/>
                </a:solidFill>
              </a:rPr>
              <a:t>​</a:t>
            </a:r>
          </a:p>
          <a:p>
            <a:pPr fontAlgn="base"/>
            <a:r>
              <a:rPr lang="en-CA" dirty="0">
                <a:solidFill>
                  <a:schemeClr val="tx1"/>
                </a:solidFill>
              </a:rPr>
              <a:t>--&gt; </a:t>
            </a:r>
            <a:r>
              <a:rPr lang="en-CA" u="sng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Calgary Foundation</a:t>
            </a:r>
            <a:r>
              <a:rPr lang="en-CA" dirty="0">
                <a:solidFill>
                  <a:schemeClr val="tx1"/>
                </a:solidFill>
              </a:rPr>
              <a:t>  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endParaRPr lang="en-US" dirty="0"/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4521B0BA-184B-1659-F467-F4F567BF6D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3314" y="1004330"/>
            <a:ext cx="1924050" cy="1790700"/>
          </a:xfrm>
          <a:prstGeom prst="rect">
            <a:avLst/>
          </a:prstGeom>
        </p:spPr>
      </p:pic>
      <p:pic>
        <p:nvPicPr>
          <p:cNvPr id="5" name="Picture 4" descr="A sign with a person in the middle&#10;&#10;Description automatically generated">
            <a:extLst>
              <a:ext uri="{FF2B5EF4-FFF2-40B4-BE49-F238E27FC236}">
                <a16:creationId xmlns:a16="http://schemas.microsoft.com/office/drawing/2014/main" id="{4EBA6E66-0DA4-DC1E-6489-EAAC8D4D57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2153" y="3126162"/>
            <a:ext cx="3016847" cy="130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570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28698-B0B3-155F-F6B1-CC41A610A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Corporate Scholarships​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E532F-F950-B610-D4E3-738918101E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en-CA" dirty="0"/>
              <a:t>Nationally or provincially selected</a:t>
            </a:r>
            <a:r>
              <a:rPr lang="en-US" dirty="0"/>
              <a:t>​</a:t>
            </a:r>
          </a:p>
          <a:p>
            <a:pPr lvl="0" fontAlgn="base"/>
            <a:r>
              <a:rPr lang="en-CA" dirty="0"/>
              <a:t>E.g.  </a:t>
            </a:r>
            <a:r>
              <a:rPr lang="en-CA" dirty="0" err="1"/>
              <a:t>Toyota,T.D</a:t>
            </a:r>
            <a:r>
              <a:rPr lang="en-CA" dirty="0"/>
              <a:t>. </a:t>
            </a:r>
            <a:r>
              <a:rPr lang="en-CA" dirty="0" err="1"/>
              <a:t>Bank,Scotia</a:t>
            </a:r>
            <a:r>
              <a:rPr lang="en-CA" dirty="0"/>
              <a:t> Bank</a:t>
            </a:r>
            <a:r>
              <a:rPr lang="en-US" dirty="0"/>
              <a:t>​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6EA5C8-6458-932A-F40D-716D8B60CB8B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logo for a higher education&#10;&#10;Description automatically generated">
            <a:extLst>
              <a:ext uri="{FF2B5EF4-FFF2-40B4-BE49-F238E27FC236}">
                <a16:creationId xmlns:a16="http://schemas.microsoft.com/office/drawing/2014/main" id="{55861959-6595-D50D-DE36-08B2EFD32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586" y="2081699"/>
            <a:ext cx="2229661" cy="711303"/>
          </a:xfrm>
          <a:prstGeom prst="rect">
            <a:avLst/>
          </a:prstGeom>
        </p:spPr>
      </p:pic>
      <p:pic>
        <p:nvPicPr>
          <p:cNvPr id="6" name="Picture 5" descr="A close-up of a card&#10;&#10;Description automatically generated">
            <a:extLst>
              <a:ext uri="{FF2B5EF4-FFF2-40B4-BE49-F238E27FC236}">
                <a16:creationId xmlns:a16="http://schemas.microsoft.com/office/drawing/2014/main" id="{F9F211A4-7DD8-4038-17A5-ED97BA388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3366" y="1277170"/>
            <a:ext cx="1867222" cy="979647"/>
          </a:xfrm>
          <a:prstGeom prst="rect">
            <a:avLst/>
          </a:prstGeom>
        </p:spPr>
      </p:pic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B530D5A2-EDA6-3EBB-E80C-B958168003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8001" y="2399033"/>
            <a:ext cx="1945313" cy="1296875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08E17D8F-DF22-B34A-B8BE-57A9B37186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1396" y="3650367"/>
            <a:ext cx="3394953" cy="102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4377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52511-A1AA-044F-1725-AA4DAF12F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Government Scholarships​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FA009-C6A4-CDC5-813F-A06A3A7508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en-US" b="1" dirty="0">
                <a:solidFill>
                  <a:schemeClr val="tx1"/>
                </a:solidFill>
              </a:rPr>
              <a:t>Alberta: Alexander Rutherford Scholarship​</a:t>
            </a:r>
          </a:p>
          <a:p>
            <a:pPr lvl="0" fontAlgn="base"/>
            <a:r>
              <a:rPr lang="en-CA" dirty="0">
                <a:solidFill>
                  <a:schemeClr val="tx1"/>
                </a:solidFill>
              </a:rPr>
              <a:t>75% - 80% and higher average in 5 subjects in grade 10, 11, and 12.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CA" dirty="0">
                <a:solidFill>
                  <a:schemeClr val="tx1"/>
                </a:solidFill>
              </a:rPr>
              <a:t>Different monetary amounts awarded depending on average.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CA" dirty="0">
                <a:solidFill>
                  <a:schemeClr val="tx1"/>
                </a:solidFill>
              </a:rPr>
              <a:t>Value varies from $300 to $2500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CA" dirty="0">
                <a:solidFill>
                  <a:schemeClr val="tx1"/>
                </a:solidFill>
              </a:rPr>
              <a:t>Apply in Gr 12 after being accepted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pPr lvl="0" fontAlgn="base"/>
            <a:r>
              <a:rPr lang="en-CA" dirty="0">
                <a:solidFill>
                  <a:schemeClr val="tx1"/>
                </a:solidFill>
              </a:rPr>
              <a:t>Click </a:t>
            </a:r>
            <a:r>
              <a:rPr lang="en-CA" u="sng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CA" dirty="0">
                <a:solidFill>
                  <a:schemeClr val="tx1"/>
                </a:solidFill>
              </a:rPr>
              <a:t> for more information </a:t>
            </a:r>
            <a:r>
              <a:rPr lang="en-US" dirty="0">
                <a:solidFill>
                  <a:schemeClr val="tx1"/>
                </a:solidFill>
              </a:rPr>
              <a:t>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0001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DC652-F15D-AA81-8590-7E2AD8D02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Alexander Rutherford Scholarship</a:t>
            </a:r>
          </a:p>
        </p:txBody>
      </p:sp>
      <p:pic>
        <p:nvPicPr>
          <p:cNvPr id="4" name="Picture 3" descr="A blue and white text on a blue background&#10;&#10;Description automatically generated">
            <a:extLst>
              <a:ext uri="{FF2B5EF4-FFF2-40B4-BE49-F238E27FC236}">
                <a16:creationId xmlns:a16="http://schemas.microsoft.com/office/drawing/2014/main" id="{E6A8F254-D718-A133-1FFE-4FF6C2428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96" y="1277257"/>
            <a:ext cx="88900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6352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0F11B-F1A7-0201-566F-8AFDF4C88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Scholarship Profile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3FF43-4763-E857-7362-8079DFE07A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en-US" dirty="0">
                <a:solidFill>
                  <a:schemeClr val="tx1"/>
                </a:solidFill>
              </a:rPr>
              <a:t>Create a scholarship profile on one of the following sites listed below and you will begin to receive scholarship opportunities to your email that you would be eligible to apply for​</a:t>
            </a:r>
          </a:p>
          <a:p>
            <a:pPr fontAlgn="base"/>
            <a:r>
              <a:rPr lang="en-US" dirty="0"/>
              <a:t>--&gt; </a:t>
            </a:r>
            <a:r>
              <a:rPr lang="en-US" u="sng" dirty="0" err="1">
                <a:hlinkClick r:id="rId2"/>
              </a:rPr>
              <a:t>Yconic</a:t>
            </a:r>
            <a:r>
              <a:rPr lang="en-US" dirty="0"/>
              <a:t>​</a:t>
            </a:r>
          </a:p>
          <a:p>
            <a:pPr fontAlgn="base"/>
            <a:r>
              <a:rPr lang="en-US" dirty="0"/>
              <a:t>--&gt; </a:t>
            </a:r>
            <a:r>
              <a:rPr lang="en-US" u="sng" dirty="0">
                <a:hlinkClick r:id="rId3"/>
              </a:rPr>
              <a:t>Scholarships Canada</a:t>
            </a:r>
            <a:r>
              <a:rPr lang="en-US" dirty="0"/>
              <a:t>​</a:t>
            </a:r>
          </a:p>
          <a:p>
            <a:pPr marL="285750" indent="-285750" fontAlgn="base">
              <a:buFont typeface="Wingdings" panose="05000000000000000000" pitchFamily="2" charset="2"/>
              <a:buChar char="à"/>
            </a:pPr>
            <a:r>
              <a:rPr lang="en-US" u="sng" dirty="0">
                <a:hlinkClick r:id="rId4"/>
              </a:rPr>
              <a:t>Scholar Tree</a:t>
            </a:r>
            <a:r>
              <a:rPr lang="en-US" dirty="0"/>
              <a:t>​</a:t>
            </a:r>
          </a:p>
          <a:p>
            <a:pPr fontAlgn="base"/>
            <a:endParaRPr lang="en-US" dirty="0"/>
          </a:p>
          <a:p>
            <a:pPr lvl="0" fontAlgn="base"/>
            <a:r>
              <a:rPr lang="en-US" dirty="0"/>
              <a:t>Others​</a:t>
            </a:r>
          </a:p>
          <a:p>
            <a:pPr fontAlgn="base"/>
            <a:r>
              <a:rPr lang="en-US" dirty="0"/>
              <a:t>--&gt; </a:t>
            </a:r>
            <a:r>
              <a:rPr lang="en-US" u="sng" dirty="0">
                <a:hlinkClick r:id="rId5"/>
              </a:rPr>
              <a:t>Alberta Student Aid Scholarships</a:t>
            </a:r>
            <a:r>
              <a:rPr lang="en-US" dirty="0"/>
              <a:t>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4421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AEE6F-95FF-5E46-937D-94FFA7FB6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7343" y="1290287"/>
            <a:ext cx="5941559" cy="857365"/>
          </a:xfrm>
        </p:spPr>
        <p:txBody>
          <a:bodyPr>
            <a:normAutofit/>
          </a:bodyPr>
          <a:lstStyle/>
          <a:p>
            <a:r>
              <a:rPr lang="en-US" sz="3600" dirty="0"/>
              <a:t>Any Questions?​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4540CC-C37D-0A47-81D6-C30E63EF2887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Optional sidebar title/text/date</a:t>
            </a:r>
          </a:p>
        </p:txBody>
      </p:sp>
    </p:spTree>
    <p:extLst>
      <p:ext uri="{BB962C8B-B14F-4D97-AF65-F5344CB8AC3E}">
        <p14:creationId xmlns:p14="http://schemas.microsoft.com/office/powerpoint/2010/main" val="3995961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netation_High-School_template_5" id="{489EDF58-DE59-434F-AC68-6D7E48A4F158}" vid="{8A536C75-3498-4B4A-9308-0DB00F33605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mplate_x0020_Name xmlns="8baefa7c-0ddb-46bf-94c9-d489601f2850" xsi:nil="true"/>
    <Topic xmlns="8baefa7c-0ddb-46bf-94c9-d489601f2850">
      <Value>Presentation</Value>
    </Topic>
    <_dlc_DocId xmlns="86003687-1d09-454a-a0ea-ad8f1346a0cf">INSITE-984982948-198</_dlc_DocId>
    <_dlc_DocIdUrl xmlns="86003687-1d09-454a-a0ea-ad8f1346a0cf">
      <Url>https://insite.cbe.ab.ca/system/forms-documents-records/templates-letterhead/_layouts/15/DocIdRedir.aspx?ID=INSITE-984982948-198</Url>
      <Description>INSITE-984982948-198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6F3CD9949A1744878AEF2928A1ED43" ma:contentTypeVersion="11" ma:contentTypeDescription="Create a new document." ma:contentTypeScope="" ma:versionID="d4eeb224f364510df3bcd729e994fd6c">
  <xsd:schema xmlns:xsd="http://www.w3.org/2001/XMLSchema" xmlns:xs="http://www.w3.org/2001/XMLSchema" xmlns:p="http://schemas.microsoft.com/office/2006/metadata/properties" xmlns:ns2="86003687-1d09-454a-a0ea-ad8f1346a0cf" xmlns:ns3="8baefa7c-0ddb-46bf-94c9-d489601f2850" targetNamespace="http://schemas.microsoft.com/office/2006/metadata/properties" ma:root="true" ma:fieldsID="92edcb42d6dfc52771eb4d737d16b5ec" ns2:_="" ns3:_="">
    <xsd:import namespace="86003687-1d09-454a-a0ea-ad8f1346a0cf"/>
    <xsd:import namespace="8baefa7c-0ddb-46bf-94c9-d489601f2850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3:Topic" minOccurs="0"/>
                <xsd:element ref="ns3:Template_x0020_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003687-1d09-454a-a0ea-ad8f1346a0cf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efa7c-0ddb-46bf-94c9-d489601f2850" elementFormDefault="qualified">
    <xsd:import namespace="http://schemas.microsoft.com/office/2006/documentManagement/types"/>
    <xsd:import namespace="http://schemas.microsoft.com/office/infopath/2007/PartnerControls"/>
    <xsd:element name="Topic" ma:index="12" nillable="true" ma:displayName="Topic" ma:internalName="Topic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genda &amp; Minutes"/>
                    <xsd:enumeration value="Allergy"/>
                    <xsd:enumeration value="Backgrounder"/>
                    <xsd:enumeration value="Basic"/>
                    <xsd:enumeration value="Brochure or Flatsheet"/>
                    <xsd:enumeration value="Calendar"/>
                    <xsd:enumeration value="Certificate"/>
                    <xsd:enumeration value="Checklist"/>
                    <xsd:enumeration value="Chinook Learning Services"/>
                    <xsd:enumeration value="Community Engagement"/>
                    <xsd:enumeration value="Coronavirus | Covid-19"/>
                    <xsd:enumeration value="Email"/>
                    <xsd:enumeration value="Event"/>
                    <xsd:enumeration value="Fax"/>
                    <xsd:enumeration value="Fees &amp; Legal"/>
                    <xsd:enumeration value="How-To"/>
                    <xsd:enumeration value="Invitation or Open House"/>
                    <xsd:enumeration value="Job Description"/>
                    <xsd:enumeration value="Letter"/>
                    <xsd:enumeration value="Letterhead"/>
                    <xsd:enumeration value="Lottery"/>
                    <xsd:enumeration value="Media | Advisory, News, Statement, Backgrounder"/>
                    <xsd:enumeration value="Memos, Notes, Speaking Notes"/>
                    <xsd:enumeration value="Newsletter"/>
                    <xsd:enumeration value="Partnership"/>
                    <xsd:enumeration value="Plan"/>
                    <xsd:enumeration value="Postcard"/>
                    <xsd:enumeration value="Presentation"/>
                    <xsd:enumeration value="Q &amp; A"/>
                    <xsd:enumeration value="Reports | Agenda, Minutes, Meetings"/>
                    <xsd:enumeration value="Report Cover"/>
                    <xsd:enumeration value="Sign"/>
                    <xsd:enumeration value="Teams"/>
                    <xsd:enumeration value="Video"/>
                  </xsd:restriction>
                </xsd:simpleType>
              </xsd:element>
            </xsd:sequence>
          </xsd:extension>
        </xsd:complexContent>
      </xsd:complexType>
    </xsd:element>
    <xsd:element name="Template_x0020_Name" ma:index="13" nillable="true" ma:displayName="Template Name" ma:internalName="Template_x0020_Nam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82F1EF1-26D6-45E9-BB66-419D9C0AE5E1}">
  <ds:schemaRefs>
    <ds:schemaRef ds:uri="86003687-1d09-454a-a0ea-ad8f1346a0cf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purl.org/dc/terms/"/>
    <ds:schemaRef ds:uri="http://schemas.microsoft.com/office/2006/documentManagement/types"/>
    <ds:schemaRef ds:uri="http://www.w3.org/XML/1998/namespace"/>
    <ds:schemaRef ds:uri="8baefa7c-0ddb-46bf-94c9-d489601f2850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729D5C09-31B9-464D-8A56-8C8D9504AF68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FCA48B67-4267-40B4-B550-9FEDFF14E8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003687-1d09-454a-a0ea-ad8f1346a0cf"/>
    <ds:schemaRef ds:uri="8baefa7c-0ddb-46bf-94c9-d489601f28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6697561A-8D14-4E55-AD98-538ED7363AA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Presnetation_High-School_template_5</Template>
  <TotalTime>424</TotalTime>
  <Words>2091</Words>
  <Application>Microsoft Office PowerPoint</Application>
  <PresentationFormat>Custom</PresentationFormat>
  <Paragraphs>324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5" baseType="lpstr">
      <vt:lpstr>Arial</vt:lpstr>
      <vt:lpstr>Arial Black</vt:lpstr>
      <vt:lpstr>Calibri</vt:lpstr>
      <vt:lpstr>Wingdings</vt:lpstr>
      <vt:lpstr>Office Theme</vt:lpstr>
      <vt:lpstr>Post-Secondary &amp; Scholarship Information ​</vt:lpstr>
      <vt:lpstr>PowerPoint Presentation</vt:lpstr>
      <vt:lpstr>PowerPoint Presentation</vt:lpstr>
      <vt:lpstr>Post-Secondary Application Checklist​</vt:lpstr>
      <vt:lpstr>PowerPoint Presentation</vt:lpstr>
      <vt:lpstr>PowerPoint Presentation</vt:lpstr>
      <vt:lpstr>PowerPoint Presentation</vt:lpstr>
      <vt:lpstr>TYPES OF PROGRAMS​</vt:lpstr>
      <vt:lpstr>Calgary Post-Secondary Institutions​</vt:lpstr>
      <vt:lpstr>CHOOSING A PROGRAM​</vt:lpstr>
      <vt:lpstr>Choosing a Program​</vt:lpstr>
      <vt:lpstr>Choosing a Program​</vt:lpstr>
      <vt:lpstr>Choosing a Program​</vt:lpstr>
      <vt:lpstr>Choosing a Program​</vt:lpstr>
      <vt:lpstr>Choosing a Program</vt:lpstr>
      <vt:lpstr>PowerPoint Presentation</vt:lpstr>
      <vt:lpstr>COMPARINGPROGRAMS​</vt:lpstr>
      <vt:lpstr>Preparing to apply</vt:lpstr>
      <vt:lpstr>Preparing to Apply</vt:lpstr>
      <vt:lpstr>Preparing to Apply​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Applying​</vt:lpstr>
      <vt:lpstr>After Applying​</vt:lpstr>
      <vt:lpstr>Transcripts​</vt:lpstr>
      <vt:lpstr>PowerPoint Presentation</vt:lpstr>
      <vt:lpstr>PowerPoint Presentation</vt:lpstr>
      <vt:lpstr>PowerPoint Presentation</vt:lpstr>
      <vt:lpstr>Alternative Routes​</vt:lpstr>
      <vt:lpstr>Applying Outside of Alberta</vt:lpstr>
      <vt:lpstr>LINKS​</vt:lpstr>
      <vt:lpstr>Post-Secondary Recruiter Contact Info</vt:lpstr>
      <vt:lpstr>Scholarships</vt:lpstr>
      <vt:lpstr>Why are Scholarships Important?</vt:lpstr>
      <vt:lpstr>How much will school cost? ​ Get budget worksheets. Create a Spending Plan. alis.alberta.ca​</vt:lpstr>
      <vt:lpstr>What Is A Scholarship?​</vt:lpstr>
      <vt:lpstr>What Is A Bursary?​</vt:lpstr>
      <vt:lpstr>Student Government Loans</vt:lpstr>
      <vt:lpstr>Types of Scholarships​</vt:lpstr>
      <vt:lpstr>Institution Based Entrance Scholarships​</vt:lpstr>
      <vt:lpstr>2. Membership Scholarships​</vt:lpstr>
      <vt:lpstr>3.  CBE/Local Based Scholarships​</vt:lpstr>
      <vt:lpstr>4. Corporate Scholarships​</vt:lpstr>
      <vt:lpstr>5. Government Scholarships​</vt:lpstr>
      <vt:lpstr>Alexander Rutherford Scholarship</vt:lpstr>
      <vt:lpstr>Scholarship Profile</vt:lpstr>
      <vt:lpstr>Any Questions?​</vt:lpstr>
    </vt:vector>
  </TitlesOfParts>
  <Manager/>
  <Company>Calgary Board of Education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Lefebvre, Aly L</dc:creator>
  <cp:keywords/>
  <dc:description/>
  <cp:lastModifiedBy>Lefebvre, Aly L</cp:lastModifiedBy>
  <cp:revision>63</cp:revision>
  <dcterms:created xsi:type="dcterms:W3CDTF">2026-09-09T15:41:12Z</dcterms:created>
  <dcterms:modified xsi:type="dcterms:W3CDTF">2026-09-09T22:45:33Z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0x0101002C6F3CD9949A1744878AEF2928A1ED43</vt:lpwstr>
  </property>
  <property fmtid="{D5CDD505-2E9C-101B-9397-08002B2CF9AE}" pid="3" name="_dlc_DocIdItemGuid">
    <vt:lpwstr>2d07124d-2eed-4ca7-8863-c9dbfdc8a8b5</vt:lpwstr>
  </property>
</Properties>
</file>